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93" r:id="rId10"/>
    <p:sldId id="265" r:id="rId11"/>
    <p:sldId id="292" r:id="rId12"/>
    <p:sldId id="29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6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1"/>
    <p:restoredTop sz="94694"/>
  </p:normalViewPr>
  <p:slideViewPr>
    <p:cSldViewPr snapToGrid="0">
      <p:cViewPr varScale="1">
        <p:scale>
          <a:sx n="146" d="100"/>
          <a:sy n="146" d="100"/>
        </p:scale>
        <p:origin x="6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8E9ACD-09DB-CD40-A3B5-36BB69192F87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959556-DCB6-8C41-83F0-38662E07F885}">
      <dgm:prSet phldrT="[Text]" custT="1"/>
      <dgm:spPr>
        <a:solidFill>
          <a:srgbClr val="0666D1">
            <a:alpha val="69804"/>
          </a:srgbClr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Click</a:t>
          </a:r>
        </a:p>
      </dgm:t>
    </dgm:pt>
    <dgm:pt modelId="{E18734BD-1D50-5D4B-B1A2-D544D6539D36}" type="parTrans" cxnId="{AECDF5D6-0077-D444-AC01-77660931D7E5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BCC6CA-D80E-D74E-81EC-0700B03AE4CB}" type="sibTrans" cxnId="{AECDF5D6-0077-D444-AC01-77660931D7E5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4C990F-0E26-944D-B0BC-27D4B8CB203F}">
      <dgm:prSet phldrT="[Text]"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Track each customer-initiated click and total clicks</a:t>
          </a:r>
        </a:p>
      </dgm:t>
    </dgm:pt>
    <dgm:pt modelId="{41BA9057-14A4-6D48-9770-CC1E29091C37}" type="parTrans" cxnId="{399CC4AA-AF44-FA43-BA29-17EEA4111F76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40C8A3-6BCA-5E43-81F9-C90B51580C08}" type="sibTrans" cxnId="{399CC4AA-AF44-FA43-BA29-17EEA4111F76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87B9E0-6BE7-5B40-94D5-09BE89397666}">
      <dgm:prSet phldrT="[Text]" custT="1"/>
      <dgm:spPr>
        <a:solidFill>
          <a:srgbClr val="0666D1">
            <a:alpha val="69804"/>
          </a:srgbClr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Impression</a:t>
          </a:r>
        </a:p>
      </dgm:t>
    </dgm:pt>
    <dgm:pt modelId="{945E35C4-F539-024A-9021-D85E894DA617}" type="parTrans" cxnId="{DB80F743-ECAF-574C-9F0C-4E32D46E253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67CF33-119C-3846-BA81-E3C7EBEFEBA2}" type="sibTrans" cxnId="{DB80F743-ECAF-574C-9F0C-4E32D46E2539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8A2261-E641-C844-9DB2-13E2BB7B5740}">
      <dgm:prSet phldrT="[Text]"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Count of ad appearances on search engine results page</a:t>
          </a:r>
        </a:p>
      </dgm:t>
    </dgm:pt>
    <dgm:pt modelId="{AEFD660D-CE36-1544-9D9F-137860F99DFC}" type="parTrans" cxnId="{B3A14793-2225-004A-A9B2-FD480EBA65C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2486C1-737E-B845-B5AB-9C38B8077C9E}" type="sibTrans" cxnId="{B3A14793-2225-004A-A9B2-FD480EBA65C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55BC47-B3B0-B74A-BFA7-C98FFD7667B3}">
      <dgm:prSet phldrT="[Text]" custT="1"/>
      <dgm:spPr>
        <a:solidFill>
          <a:srgbClr val="0666D1">
            <a:alpha val="69804"/>
          </a:srgbClr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Click-Through Rate (CTR)</a:t>
          </a:r>
        </a:p>
      </dgm:t>
    </dgm:pt>
    <dgm:pt modelId="{E28D3948-E16E-3F43-BDD1-272924D16593}" type="parTrans" cxnId="{A3ADCC4C-E88A-164A-997C-0399BF66D08E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07EF2F-FA13-0940-832F-75CB71CA2B46}" type="sibTrans" cxnId="{A3ADCC4C-E88A-164A-997C-0399BF66D08E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1E4871-50AF-194B-8912-5C533D639EF3}">
      <dgm:prSet phldrT="[Text]"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The ratio of click to impression</a:t>
          </a:r>
        </a:p>
      </dgm:t>
    </dgm:pt>
    <dgm:pt modelId="{7752A6F9-7665-824C-9A13-4A1A0609EC50}" type="parTrans" cxnId="{82FCABFF-1E49-FD42-B3F0-D089A63F26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491794-0131-9241-A260-5B23CF956096}" type="sibTrans" cxnId="{82FCABFF-1E49-FD42-B3F0-D089A63F2698}">
      <dgm:prSet/>
      <dgm:spPr/>
      <dgm:t>
        <a:bodyPr/>
        <a:lstStyle/>
        <a:p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AFD23A-AC34-064C-B735-CB13B372061E}" type="pres">
      <dgm:prSet presAssocID="{488E9ACD-09DB-CD40-A3B5-36BB69192F87}" presName="linear" presStyleCnt="0">
        <dgm:presLayoutVars>
          <dgm:animLvl val="lvl"/>
          <dgm:resizeHandles val="exact"/>
        </dgm:presLayoutVars>
      </dgm:prSet>
      <dgm:spPr/>
    </dgm:pt>
    <dgm:pt modelId="{E73C22F7-C9B5-EA48-B835-D3E516AA8E27}" type="pres">
      <dgm:prSet presAssocID="{B8959556-DCB6-8C41-83F0-38662E07F885}" presName="parentText" presStyleLbl="node1" presStyleIdx="0" presStyleCnt="3" custLinFactY="-11995" custLinFactNeighborX="-6000" custLinFactNeighborY="-100000">
        <dgm:presLayoutVars>
          <dgm:chMax val="0"/>
          <dgm:bulletEnabled val="1"/>
        </dgm:presLayoutVars>
      </dgm:prSet>
      <dgm:spPr/>
    </dgm:pt>
    <dgm:pt modelId="{F77CBE7A-3D7D-CB4F-BB6E-EF38FF57B08E}" type="pres">
      <dgm:prSet presAssocID="{B8959556-DCB6-8C41-83F0-38662E07F885}" presName="childText" presStyleLbl="revTx" presStyleIdx="0" presStyleCnt="3">
        <dgm:presLayoutVars>
          <dgm:bulletEnabled val="1"/>
        </dgm:presLayoutVars>
      </dgm:prSet>
      <dgm:spPr/>
    </dgm:pt>
    <dgm:pt modelId="{BADBC8BF-5B38-1D42-9C33-9A271D868DA1}" type="pres">
      <dgm:prSet presAssocID="{5E87B9E0-6BE7-5B40-94D5-09BE893976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69439D-0D20-8949-8013-E1D6FC80C047}" type="pres">
      <dgm:prSet presAssocID="{5E87B9E0-6BE7-5B40-94D5-09BE89397666}" presName="childText" presStyleLbl="revTx" presStyleIdx="1" presStyleCnt="3">
        <dgm:presLayoutVars>
          <dgm:bulletEnabled val="1"/>
        </dgm:presLayoutVars>
      </dgm:prSet>
      <dgm:spPr/>
    </dgm:pt>
    <dgm:pt modelId="{60B438FD-3EEA-5048-8148-635451389E8E}" type="pres">
      <dgm:prSet presAssocID="{BE55BC47-B3B0-B74A-BFA7-C98FFD7667B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83C74D8-B708-EB4A-A62B-8CC942041FD4}" type="pres">
      <dgm:prSet presAssocID="{BE55BC47-B3B0-B74A-BFA7-C98FFD7667B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243E40F-B4D0-B443-ADC4-6D91070E7F84}" type="presOf" srcId="{878A2261-E641-C844-9DB2-13E2BB7B5740}" destId="{4669439D-0D20-8949-8013-E1D6FC80C047}" srcOrd="0" destOrd="0" presId="urn:microsoft.com/office/officeart/2005/8/layout/vList2"/>
    <dgm:cxn modelId="{5AFF9B3C-7C90-5341-8A1B-5E61940382D4}" type="presOf" srcId="{5E87B9E0-6BE7-5B40-94D5-09BE89397666}" destId="{BADBC8BF-5B38-1D42-9C33-9A271D868DA1}" srcOrd="0" destOrd="0" presId="urn:microsoft.com/office/officeart/2005/8/layout/vList2"/>
    <dgm:cxn modelId="{F8EE7F3D-3D3B-C341-BC10-5D2B2587A2A3}" type="presOf" srcId="{488E9ACD-09DB-CD40-A3B5-36BB69192F87}" destId="{9FAFD23A-AC34-064C-B735-CB13B372061E}" srcOrd="0" destOrd="0" presId="urn:microsoft.com/office/officeart/2005/8/layout/vList2"/>
    <dgm:cxn modelId="{DB80F743-ECAF-574C-9F0C-4E32D46E2539}" srcId="{488E9ACD-09DB-CD40-A3B5-36BB69192F87}" destId="{5E87B9E0-6BE7-5B40-94D5-09BE89397666}" srcOrd="1" destOrd="0" parTransId="{945E35C4-F539-024A-9021-D85E894DA617}" sibTransId="{A367CF33-119C-3846-BA81-E3C7EBEFEBA2}"/>
    <dgm:cxn modelId="{A3ADCC4C-E88A-164A-997C-0399BF66D08E}" srcId="{488E9ACD-09DB-CD40-A3B5-36BB69192F87}" destId="{BE55BC47-B3B0-B74A-BFA7-C98FFD7667B3}" srcOrd="2" destOrd="0" parTransId="{E28D3948-E16E-3F43-BDD1-272924D16593}" sibTransId="{5C07EF2F-FA13-0940-832F-75CB71CA2B46}"/>
    <dgm:cxn modelId="{47FD4B7D-8D1B-C34C-973D-BD21B77E7978}" type="presOf" srcId="{B8959556-DCB6-8C41-83F0-38662E07F885}" destId="{E73C22F7-C9B5-EA48-B835-D3E516AA8E27}" srcOrd="0" destOrd="0" presId="urn:microsoft.com/office/officeart/2005/8/layout/vList2"/>
    <dgm:cxn modelId="{B3A14793-2225-004A-A9B2-FD480EBA65C8}" srcId="{5E87B9E0-6BE7-5B40-94D5-09BE89397666}" destId="{878A2261-E641-C844-9DB2-13E2BB7B5740}" srcOrd="0" destOrd="0" parTransId="{AEFD660D-CE36-1544-9D9F-137860F99DFC}" sibTransId="{822486C1-737E-B845-B5AB-9C38B8077C9E}"/>
    <dgm:cxn modelId="{399CC4AA-AF44-FA43-BA29-17EEA4111F76}" srcId="{B8959556-DCB6-8C41-83F0-38662E07F885}" destId="{0E4C990F-0E26-944D-B0BC-27D4B8CB203F}" srcOrd="0" destOrd="0" parTransId="{41BA9057-14A4-6D48-9770-CC1E29091C37}" sibTransId="{1040C8A3-6BCA-5E43-81F9-C90B51580C08}"/>
    <dgm:cxn modelId="{EEC59DAC-2BBC-3947-B215-CD4B6AC40B74}" type="presOf" srcId="{0E4C990F-0E26-944D-B0BC-27D4B8CB203F}" destId="{F77CBE7A-3D7D-CB4F-BB6E-EF38FF57B08E}" srcOrd="0" destOrd="0" presId="urn:microsoft.com/office/officeart/2005/8/layout/vList2"/>
    <dgm:cxn modelId="{080E28CC-1A97-3A4B-A13E-90F57AC818EC}" type="presOf" srcId="{3F1E4871-50AF-194B-8912-5C533D639EF3}" destId="{583C74D8-B708-EB4A-A62B-8CC942041FD4}" srcOrd="0" destOrd="0" presId="urn:microsoft.com/office/officeart/2005/8/layout/vList2"/>
    <dgm:cxn modelId="{AECDF5D6-0077-D444-AC01-77660931D7E5}" srcId="{488E9ACD-09DB-CD40-A3B5-36BB69192F87}" destId="{B8959556-DCB6-8C41-83F0-38662E07F885}" srcOrd="0" destOrd="0" parTransId="{E18734BD-1D50-5D4B-B1A2-D544D6539D36}" sibTransId="{18BCC6CA-D80E-D74E-81EC-0700B03AE4CB}"/>
    <dgm:cxn modelId="{D65F44F9-B414-4341-94E0-917651FE3720}" type="presOf" srcId="{BE55BC47-B3B0-B74A-BFA7-C98FFD7667B3}" destId="{60B438FD-3EEA-5048-8148-635451389E8E}" srcOrd="0" destOrd="0" presId="urn:microsoft.com/office/officeart/2005/8/layout/vList2"/>
    <dgm:cxn modelId="{82FCABFF-1E49-FD42-B3F0-D089A63F2698}" srcId="{BE55BC47-B3B0-B74A-BFA7-C98FFD7667B3}" destId="{3F1E4871-50AF-194B-8912-5C533D639EF3}" srcOrd="0" destOrd="0" parTransId="{7752A6F9-7665-824C-9A13-4A1A0609EC50}" sibTransId="{3E491794-0131-9241-A260-5B23CF956096}"/>
    <dgm:cxn modelId="{46D8F4DD-912F-EA43-B750-893C38EC51B8}" type="presParOf" srcId="{9FAFD23A-AC34-064C-B735-CB13B372061E}" destId="{E73C22F7-C9B5-EA48-B835-D3E516AA8E27}" srcOrd="0" destOrd="0" presId="urn:microsoft.com/office/officeart/2005/8/layout/vList2"/>
    <dgm:cxn modelId="{FE2721B7-48CE-6D43-B71C-A13501A88E04}" type="presParOf" srcId="{9FAFD23A-AC34-064C-B735-CB13B372061E}" destId="{F77CBE7A-3D7D-CB4F-BB6E-EF38FF57B08E}" srcOrd="1" destOrd="0" presId="urn:microsoft.com/office/officeart/2005/8/layout/vList2"/>
    <dgm:cxn modelId="{84847277-A21B-5F47-ADF2-E09A7D423A75}" type="presParOf" srcId="{9FAFD23A-AC34-064C-B735-CB13B372061E}" destId="{BADBC8BF-5B38-1D42-9C33-9A271D868DA1}" srcOrd="2" destOrd="0" presId="urn:microsoft.com/office/officeart/2005/8/layout/vList2"/>
    <dgm:cxn modelId="{5454C13A-4B71-C548-96BB-FCCCCC22784F}" type="presParOf" srcId="{9FAFD23A-AC34-064C-B735-CB13B372061E}" destId="{4669439D-0D20-8949-8013-E1D6FC80C047}" srcOrd="3" destOrd="0" presId="urn:microsoft.com/office/officeart/2005/8/layout/vList2"/>
    <dgm:cxn modelId="{41DC355C-E7C2-9C40-92AF-28C80A367611}" type="presParOf" srcId="{9FAFD23A-AC34-064C-B735-CB13B372061E}" destId="{60B438FD-3EEA-5048-8148-635451389E8E}" srcOrd="4" destOrd="0" presId="urn:microsoft.com/office/officeart/2005/8/layout/vList2"/>
    <dgm:cxn modelId="{C6C02048-2D20-A142-B0D0-F5B26951188B}" type="presParOf" srcId="{9FAFD23A-AC34-064C-B735-CB13B372061E}" destId="{583C74D8-B708-EB4A-A62B-8CC942041F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54E36FA-CF12-2048-8786-A69C8D62849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42E8E-7668-4848-B563-449065FDBBCD}">
      <dgm:prSet phldrT="[Text]" custT="1"/>
      <dgm:spPr>
        <a:solidFill>
          <a:srgbClr val="0666D1">
            <a:alpha val="80000"/>
          </a:srgbClr>
        </a:solidFill>
      </dgm:spPr>
      <dgm:t>
        <a:bodyPr/>
        <a:lstStyle/>
        <a:p>
          <a:pPr>
            <a:buClr>
              <a:srgbClr val="0D0D0D"/>
            </a:buClr>
            <a:buSzPts val="1200"/>
            <a:buFont typeface="Roboto"/>
            <a:buChar char="●"/>
          </a:pPr>
          <a:r>
            <a:rPr lang="en-US" sz="18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How does ad rank influence the volume of clicks and impressions?</a:t>
          </a:r>
          <a:endParaRPr lang="en-US" sz="1800" dirty="0"/>
        </a:p>
      </dgm:t>
    </dgm:pt>
    <dgm:pt modelId="{9FB8C992-770D-EB42-8146-CEED7722BE56}" type="parTrans" cxnId="{E8DD7D82-EE1D-C24F-B63D-63550239F3CB}">
      <dgm:prSet/>
      <dgm:spPr/>
      <dgm:t>
        <a:bodyPr/>
        <a:lstStyle/>
        <a:p>
          <a:endParaRPr lang="en-US"/>
        </a:p>
      </dgm:t>
    </dgm:pt>
    <dgm:pt modelId="{96968961-FF92-744D-8A13-D6F7CA3877F1}" type="sibTrans" cxnId="{E8DD7D82-EE1D-C24F-B63D-63550239F3CB}">
      <dgm:prSet/>
      <dgm:spPr>
        <a:solidFill>
          <a:srgbClr val="0666D1"/>
        </a:solidFill>
        <a:ln>
          <a:solidFill>
            <a:srgbClr val="0666D1"/>
          </a:solidFill>
        </a:ln>
      </dgm:spPr>
      <dgm:t>
        <a:bodyPr/>
        <a:lstStyle/>
        <a:p>
          <a:endParaRPr lang="en-US"/>
        </a:p>
      </dgm:t>
    </dgm:pt>
    <dgm:pt modelId="{FC880C4D-D276-B74C-AD3B-1008D70D4674}">
      <dgm:prSet phldrT="[Text]" custT="1"/>
      <dgm:spPr>
        <a:solidFill>
          <a:srgbClr val="0666D1">
            <a:alpha val="50196"/>
          </a:srgbClr>
        </a:solidFill>
      </dgm:spPr>
      <dgm:t>
        <a:bodyPr/>
        <a:lstStyle/>
        <a:p>
          <a:pPr>
            <a:buClr>
              <a:srgbClr val="0D0D0D"/>
            </a:buClr>
            <a:buSzPts val="1200"/>
            <a:buFont typeface="Roboto"/>
            <a:buChar char="●"/>
          </a:pPr>
          <a:r>
            <a:rPr lang="en-US" sz="18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What is the relationship between ad rank and click-through rate?</a:t>
          </a:r>
          <a:endParaRPr lang="en-US" sz="1800" dirty="0"/>
        </a:p>
      </dgm:t>
    </dgm:pt>
    <dgm:pt modelId="{99F8D59E-203E-044F-A486-B5D51BF48E41}" type="parTrans" cxnId="{A680CF08-4DBC-F245-BEE4-B3F56B8B1F7C}">
      <dgm:prSet/>
      <dgm:spPr/>
      <dgm:t>
        <a:bodyPr/>
        <a:lstStyle/>
        <a:p>
          <a:endParaRPr lang="en-US"/>
        </a:p>
      </dgm:t>
    </dgm:pt>
    <dgm:pt modelId="{AACEBF2B-D65E-944B-9299-B405F281CCDF}" type="sibTrans" cxnId="{A680CF08-4DBC-F245-BEE4-B3F56B8B1F7C}">
      <dgm:prSet/>
      <dgm:spPr/>
      <dgm:t>
        <a:bodyPr/>
        <a:lstStyle/>
        <a:p>
          <a:endParaRPr lang="en-US"/>
        </a:p>
      </dgm:t>
    </dgm:pt>
    <dgm:pt modelId="{FFDE752A-D2B7-2B4C-A524-0A44D794D41A}">
      <dgm:prSet phldrT="[Text]" custT="1"/>
      <dgm:spPr>
        <a:solidFill>
          <a:srgbClr val="0666D1">
            <a:alpha val="20000"/>
          </a:srgbClr>
        </a:solidFill>
      </dgm:spPr>
      <dgm:t>
        <a:bodyPr/>
        <a:lstStyle/>
        <a:p>
          <a:pPr>
            <a:buClr>
              <a:srgbClr val="0D0D0D"/>
            </a:buClr>
            <a:buSzPts val="1200"/>
            <a:buFont typeface="Roboto"/>
            <a:buChar char="●"/>
          </a:pPr>
          <a:r>
            <a:rPr lang="en-US" sz="18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Can higher ad positions significantly improve campaign outcomes?</a:t>
          </a:r>
          <a:endParaRPr lang="en-US" sz="1800" dirty="0"/>
        </a:p>
      </dgm:t>
    </dgm:pt>
    <dgm:pt modelId="{8A477701-754B-404D-B6EF-FF4B5D07D98F}" type="parTrans" cxnId="{FBC7F2C1-5B13-5C41-92FF-240EA6DD0490}">
      <dgm:prSet/>
      <dgm:spPr/>
      <dgm:t>
        <a:bodyPr/>
        <a:lstStyle/>
        <a:p>
          <a:endParaRPr lang="en-US"/>
        </a:p>
      </dgm:t>
    </dgm:pt>
    <dgm:pt modelId="{49914805-6CC7-544F-AB09-38CB9ED1A0A4}" type="sibTrans" cxnId="{FBC7F2C1-5B13-5C41-92FF-240EA6DD0490}">
      <dgm:prSet/>
      <dgm:spPr/>
      <dgm:t>
        <a:bodyPr/>
        <a:lstStyle/>
        <a:p>
          <a:endParaRPr lang="en-US"/>
        </a:p>
      </dgm:t>
    </dgm:pt>
    <dgm:pt modelId="{4496BD2F-C457-DE4A-B731-BD491048F75C}" type="pres">
      <dgm:prSet presAssocID="{854E36FA-CF12-2048-8786-A69C8D62849F}" presName="Name0" presStyleCnt="0">
        <dgm:presLayoutVars>
          <dgm:chMax val="7"/>
          <dgm:chPref val="7"/>
          <dgm:dir/>
        </dgm:presLayoutVars>
      </dgm:prSet>
      <dgm:spPr/>
    </dgm:pt>
    <dgm:pt modelId="{62381B3C-4CA4-D04F-AF06-8B6E05A2114B}" type="pres">
      <dgm:prSet presAssocID="{854E36FA-CF12-2048-8786-A69C8D62849F}" presName="Name1" presStyleCnt="0"/>
      <dgm:spPr/>
    </dgm:pt>
    <dgm:pt modelId="{34510AC9-6DC3-5546-9418-AE6DD9983290}" type="pres">
      <dgm:prSet presAssocID="{854E36FA-CF12-2048-8786-A69C8D62849F}" presName="cycle" presStyleCnt="0"/>
      <dgm:spPr/>
    </dgm:pt>
    <dgm:pt modelId="{C8262484-3C64-EB41-BD1A-CEF08298C8EE}" type="pres">
      <dgm:prSet presAssocID="{854E36FA-CF12-2048-8786-A69C8D62849F}" presName="srcNode" presStyleLbl="node1" presStyleIdx="0" presStyleCnt="3"/>
      <dgm:spPr/>
    </dgm:pt>
    <dgm:pt modelId="{3132694F-2415-6A4B-AC41-FADA5AA0FD1B}" type="pres">
      <dgm:prSet presAssocID="{854E36FA-CF12-2048-8786-A69C8D62849F}" presName="conn" presStyleLbl="parChTrans1D2" presStyleIdx="0" presStyleCnt="1"/>
      <dgm:spPr/>
    </dgm:pt>
    <dgm:pt modelId="{7E631BB3-5030-0942-9D94-897D1729C4A1}" type="pres">
      <dgm:prSet presAssocID="{854E36FA-CF12-2048-8786-A69C8D62849F}" presName="extraNode" presStyleLbl="node1" presStyleIdx="0" presStyleCnt="3"/>
      <dgm:spPr/>
    </dgm:pt>
    <dgm:pt modelId="{50B5B642-0164-7448-BAEE-A6224A6B722D}" type="pres">
      <dgm:prSet presAssocID="{854E36FA-CF12-2048-8786-A69C8D62849F}" presName="dstNode" presStyleLbl="node1" presStyleIdx="0" presStyleCnt="3"/>
      <dgm:spPr/>
    </dgm:pt>
    <dgm:pt modelId="{92A8F87E-5E6E-D94C-8E09-3098E58F3A58}" type="pres">
      <dgm:prSet presAssocID="{A3C42E8E-7668-4848-B563-449065FDBBCD}" presName="text_1" presStyleLbl="node1" presStyleIdx="0" presStyleCnt="3">
        <dgm:presLayoutVars>
          <dgm:bulletEnabled val="1"/>
        </dgm:presLayoutVars>
      </dgm:prSet>
      <dgm:spPr/>
    </dgm:pt>
    <dgm:pt modelId="{AD96C168-BEE4-154A-8C39-91F4F967F8D5}" type="pres">
      <dgm:prSet presAssocID="{A3C42E8E-7668-4848-B563-449065FDBBCD}" presName="accent_1" presStyleCnt="0"/>
      <dgm:spPr/>
    </dgm:pt>
    <dgm:pt modelId="{F780F315-E5C5-2D4C-8971-4BD28B2C7D4A}" type="pres">
      <dgm:prSet presAssocID="{A3C42E8E-7668-4848-B563-449065FDBBCD}" presName="accentRepeatNode" presStyleLbl="solidFgAcc1" presStyleIdx="0" presStyleCnt="3"/>
      <dgm:spPr>
        <a:ln>
          <a:solidFill>
            <a:srgbClr val="0666D1"/>
          </a:solidFill>
        </a:ln>
      </dgm:spPr>
    </dgm:pt>
    <dgm:pt modelId="{546D310D-45D7-2F4E-ADF5-6AA015405E2F}" type="pres">
      <dgm:prSet presAssocID="{FC880C4D-D276-B74C-AD3B-1008D70D4674}" presName="text_2" presStyleLbl="node1" presStyleIdx="1" presStyleCnt="3">
        <dgm:presLayoutVars>
          <dgm:bulletEnabled val="1"/>
        </dgm:presLayoutVars>
      </dgm:prSet>
      <dgm:spPr/>
    </dgm:pt>
    <dgm:pt modelId="{8EFE2FEA-2543-4A41-B2F2-1B7194935125}" type="pres">
      <dgm:prSet presAssocID="{FC880C4D-D276-B74C-AD3B-1008D70D4674}" presName="accent_2" presStyleCnt="0"/>
      <dgm:spPr/>
    </dgm:pt>
    <dgm:pt modelId="{48CEEA63-D1AA-4544-B53F-1AA6A725485F}" type="pres">
      <dgm:prSet presAssocID="{FC880C4D-D276-B74C-AD3B-1008D70D4674}" presName="accentRepeatNode" presStyleLbl="solidFgAcc1" presStyleIdx="1" presStyleCnt="3"/>
      <dgm:spPr>
        <a:ln>
          <a:solidFill>
            <a:srgbClr val="0666D1"/>
          </a:solidFill>
        </a:ln>
      </dgm:spPr>
    </dgm:pt>
    <dgm:pt modelId="{F99CA54E-3568-9B42-813D-03930789086D}" type="pres">
      <dgm:prSet presAssocID="{FFDE752A-D2B7-2B4C-A524-0A44D794D41A}" presName="text_3" presStyleLbl="node1" presStyleIdx="2" presStyleCnt="3">
        <dgm:presLayoutVars>
          <dgm:bulletEnabled val="1"/>
        </dgm:presLayoutVars>
      </dgm:prSet>
      <dgm:spPr/>
    </dgm:pt>
    <dgm:pt modelId="{B5A42086-A365-864D-AABA-BE4D0F0599E2}" type="pres">
      <dgm:prSet presAssocID="{FFDE752A-D2B7-2B4C-A524-0A44D794D41A}" presName="accent_3" presStyleCnt="0"/>
      <dgm:spPr/>
    </dgm:pt>
    <dgm:pt modelId="{97AE26B0-D8BB-9542-A688-610233AF3B3D}" type="pres">
      <dgm:prSet presAssocID="{FFDE752A-D2B7-2B4C-A524-0A44D794D41A}" presName="accentRepeatNode" presStyleLbl="solidFgAcc1" presStyleIdx="2" presStyleCnt="3"/>
      <dgm:spPr>
        <a:ln>
          <a:solidFill>
            <a:srgbClr val="0666D1"/>
          </a:solidFill>
        </a:ln>
      </dgm:spPr>
    </dgm:pt>
  </dgm:ptLst>
  <dgm:cxnLst>
    <dgm:cxn modelId="{A680CF08-4DBC-F245-BEE4-B3F56B8B1F7C}" srcId="{854E36FA-CF12-2048-8786-A69C8D62849F}" destId="{FC880C4D-D276-B74C-AD3B-1008D70D4674}" srcOrd="1" destOrd="0" parTransId="{99F8D59E-203E-044F-A486-B5D51BF48E41}" sibTransId="{AACEBF2B-D65E-944B-9299-B405F281CCDF}"/>
    <dgm:cxn modelId="{AACAED42-CD8F-A64D-8359-A7525414F766}" type="presOf" srcId="{A3C42E8E-7668-4848-B563-449065FDBBCD}" destId="{92A8F87E-5E6E-D94C-8E09-3098E58F3A58}" srcOrd="0" destOrd="0" presId="urn:microsoft.com/office/officeart/2008/layout/VerticalCurvedList"/>
    <dgm:cxn modelId="{E8DD7D82-EE1D-C24F-B63D-63550239F3CB}" srcId="{854E36FA-CF12-2048-8786-A69C8D62849F}" destId="{A3C42E8E-7668-4848-B563-449065FDBBCD}" srcOrd="0" destOrd="0" parTransId="{9FB8C992-770D-EB42-8146-CEED7722BE56}" sibTransId="{96968961-FF92-744D-8A13-D6F7CA3877F1}"/>
    <dgm:cxn modelId="{AA6FDB8F-939D-9442-BFFA-1F86000C36A5}" type="presOf" srcId="{FC880C4D-D276-B74C-AD3B-1008D70D4674}" destId="{546D310D-45D7-2F4E-ADF5-6AA015405E2F}" srcOrd="0" destOrd="0" presId="urn:microsoft.com/office/officeart/2008/layout/VerticalCurvedList"/>
    <dgm:cxn modelId="{C1E82793-5BC7-DC44-8972-EB61848BFE1B}" type="presOf" srcId="{96968961-FF92-744D-8A13-D6F7CA3877F1}" destId="{3132694F-2415-6A4B-AC41-FADA5AA0FD1B}" srcOrd="0" destOrd="0" presId="urn:microsoft.com/office/officeart/2008/layout/VerticalCurvedList"/>
    <dgm:cxn modelId="{64B068B5-5B80-A340-9C21-3C8AF92FD25B}" type="presOf" srcId="{FFDE752A-D2B7-2B4C-A524-0A44D794D41A}" destId="{F99CA54E-3568-9B42-813D-03930789086D}" srcOrd="0" destOrd="0" presId="urn:microsoft.com/office/officeart/2008/layout/VerticalCurvedList"/>
    <dgm:cxn modelId="{FBC7F2C1-5B13-5C41-92FF-240EA6DD0490}" srcId="{854E36FA-CF12-2048-8786-A69C8D62849F}" destId="{FFDE752A-D2B7-2B4C-A524-0A44D794D41A}" srcOrd="2" destOrd="0" parTransId="{8A477701-754B-404D-B6EF-FF4B5D07D98F}" sibTransId="{49914805-6CC7-544F-AB09-38CB9ED1A0A4}"/>
    <dgm:cxn modelId="{3E4F8BF0-12FA-EB42-A158-EBE9F71FF540}" type="presOf" srcId="{854E36FA-CF12-2048-8786-A69C8D62849F}" destId="{4496BD2F-C457-DE4A-B731-BD491048F75C}" srcOrd="0" destOrd="0" presId="urn:microsoft.com/office/officeart/2008/layout/VerticalCurvedList"/>
    <dgm:cxn modelId="{BDE27C10-AFB0-2043-BB75-57F442F29096}" type="presParOf" srcId="{4496BD2F-C457-DE4A-B731-BD491048F75C}" destId="{62381B3C-4CA4-D04F-AF06-8B6E05A2114B}" srcOrd="0" destOrd="0" presId="urn:microsoft.com/office/officeart/2008/layout/VerticalCurvedList"/>
    <dgm:cxn modelId="{3E35FE97-47F7-464D-B5A0-6743737A7346}" type="presParOf" srcId="{62381B3C-4CA4-D04F-AF06-8B6E05A2114B}" destId="{34510AC9-6DC3-5546-9418-AE6DD9983290}" srcOrd="0" destOrd="0" presId="urn:microsoft.com/office/officeart/2008/layout/VerticalCurvedList"/>
    <dgm:cxn modelId="{5F4AC94C-F749-E14C-8CB1-ADA7D54694BF}" type="presParOf" srcId="{34510AC9-6DC3-5546-9418-AE6DD9983290}" destId="{C8262484-3C64-EB41-BD1A-CEF08298C8EE}" srcOrd="0" destOrd="0" presId="urn:microsoft.com/office/officeart/2008/layout/VerticalCurvedList"/>
    <dgm:cxn modelId="{7D2965CB-53E0-844F-8D78-C85829ADA443}" type="presParOf" srcId="{34510AC9-6DC3-5546-9418-AE6DD9983290}" destId="{3132694F-2415-6A4B-AC41-FADA5AA0FD1B}" srcOrd="1" destOrd="0" presId="urn:microsoft.com/office/officeart/2008/layout/VerticalCurvedList"/>
    <dgm:cxn modelId="{F4CB9FBB-2C47-6749-8DA8-21C1CB06D253}" type="presParOf" srcId="{34510AC9-6DC3-5546-9418-AE6DD9983290}" destId="{7E631BB3-5030-0942-9D94-897D1729C4A1}" srcOrd="2" destOrd="0" presId="urn:microsoft.com/office/officeart/2008/layout/VerticalCurvedList"/>
    <dgm:cxn modelId="{E9296BC5-4AFE-F44C-8BD9-A4523629688A}" type="presParOf" srcId="{34510AC9-6DC3-5546-9418-AE6DD9983290}" destId="{50B5B642-0164-7448-BAEE-A6224A6B722D}" srcOrd="3" destOrd="0" presId="urn:microsoft.com/office/officeart/2008/layout/VerticalCurvedList"/>
    <dgm:cxn modelId="{7ABABC40-AC5D-AA42-B0A1-9D027A685030}" type="presParOf" srcId="{62381B3C-4CA4-D04F-AF06-8B6E05A2114B}" destId="{92A8F87E-5E6E-D94C-8E09-3098E58F3A58}" srcOrd="1" destOrd="0" presId="urn:microsoft.com/office/officeart/2008/layout/VerticalCurvedList"/>
    <dgm:cxn modelId="{2455F0DA-6F92-344E-99CC-BB57F42B0D00}" type="presParOf" srcId="{62381B3C-4CA4-D04F-AF06-8B6E05A2114B}" destId="{AD96C168-BEE4-154A-8C39-91F4F967F8D5}" srcOrd="2" destOrd="0" presId="urn:microsoft.com/office/officeart/2008/layout/VerticalCurvedList"/>
    <dgm:cxn modelId="{82643587-262A-6D4F-A190-AFF035A5DB1B}" type="presParOf" srcId="{AD96C168-BEE4-154A-8C39-91F4F967F8D5}" destId="{F780F315-E5C5-2D4C-8971-4BD28B2C7D4A}" srcOrd="0" destOrd="0" presId="urn:microsoft.com/office/officeart/2008/layout/VerticalCurvedList"/>
    <dgm:cxn modelId="{78924F52-87D0-9349-84B9-3F4AE90E9371}" type="presParOf" srcId="{62381B3C-4CA4-D04F-AF06-8B6E05A2114B}" destId="{546D310D-45D7-2F4E-ADF5-6AA015405E2F}" srcOrd="3" destOrd="0" presId="urn:microsoft.com/office/officeart/2008/layout/VerticalCurvedList"/>
    <dgm:cxn modelId="{91644D06-413C-2F4A-8F60-0671F7F143E0}" type="presParOf" srcId="{62381B3C-4CA4-D04F-AF06-8B6E05A2114B}" destId="{8EFE2FEA-2543-4A41-B2F2-1B7194935125}" srcOrd="4" destOrd="0" presId="urn:microsoft.com/office/officeart/2008/layout/VerticalCurvedList"/>
    <dgm:cxn modelId="{BDD12980-3822-1141-971B-D9EAF3E8B9B9}" type="presParOf" srcId="{8EFE2FEA-2543-4A41-B2F2-1B7194935125}" destId="{48CEEA63-D1AA-4544-B53F-1AA6A725485F}" srcOrd="0" destOrd="0" presId="urn:microsoft.com/office/officeart/2008/layout/VerticalCurvedList"/>
    <dgm:cxn modelId="{C575BECA-E32B-1D4C-A049-6AD77016D8D4}" type="presParOf" srcId="{62381B3C-4CA4-D04F-AF06-8B6E05A2114B}" destId="{F99CA54E-3568-9B42-813D-03930789086D}" srcOrd="5" destOrd="0" presId="urn:microsoft.com/office/officeart/2008/layout/VerticalCurvedList"/>
    <dgm:cxn modelId="{69EACD96-4A59-8C45-8890-BB1F027E98B8}" type="presParOf" srcId="{62381B3C-4CA4-D04F-AF06-8B6E05A2114B}" destId="{B5A42086-A365-864D-AABA-BE4D0F0599E2}" srcOrd="6" destOrd="0" presId="urn:microsoft.com/office/officeart/2008/layout/VerticalCurvedList"/>
    <dgm:cxn modelId="{0DE96CB9-00D9-3247-939B-E16DFC09BEBC}" type="presParOf" srcId="{B5A42086-A365-864D-AABA-BE4D0F0599E2}" destId="{97AE26B0-D8BB-9542-A688-610233AF3B3D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984C1F-DDD0-D945-A6DE-A73F8FAEF782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D4A6F0B-B9E2-024A-BB1A-B56C829AC355}">
      <dgm:prSet phldrT="[Text]" custT="1"/>
      <dgm:spPr/>
      <dgm:t>
        <a:bodyPr/>
        <a:lstStyle/>
        <a:p>
          <a:r>
            <a:rPr lang="en-US" sz="1000" b="1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gm:t>
    </dgm:pt>
    <dgm:pt modelId="{F9643DC6-3149-8448-B8AF-4B556EFBCC8F}" type="par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E8B76-9F50-E846-B389-376062E01C74}" type="sibTrans" cxnId="{BA76C17E-17F2-0541-B3B7-D011D6A52E3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924E6E-98D0-3D47-84F7-4E268DC487E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gm:t>
    </dgm:pt>
    <dgm:pt modelId="{63137B46-850B-3142-904B-F8801344343D}" type="par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58A94-E804-394D-B521-0900D4CB0A3C}" type="sibTrans" cxnId="{169B3213-5EEE-E740-A933-9B96707B585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22CF6B-8BD7-F141-A6C6-E5B0FEA683B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gm:t>
    </dgm:pt>
    <dgm:pt modelId="{9E8088EF-11C8-7E40-9AC0-B297A449BFD1}" type="par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0DA6B8-4031-9F4E-BFD7-C1B8A2F07B98}" type="sibTrans" cxnId="{38781942-A1AB-434C-8BA3-62717C991DE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B040BA-2C6D-364B-8342-65321E28DCDD}">
      <dgm:prSet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gm:t>
    </dgm:pt>
    <dgm:pt modelId="{2CB467DD-707E-E844-B8BA-B2CB884AE7C3}" type="par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137FB9-A069-8246-AD0C-048E5D41218C}" type="sibTrans" cxnId="{7A5AC8E2-BDC9-D647-B877-D458639315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C8DAD-6F9F-5F4C-AF59-7A56EB84E2D8}" type="pres">
      <dgm:prSet presAssocID="{EA984C1F-DDD0-D945-A6DE-A73F8FAEF782}" presName="Name0" presStyleCnt="0">
        <dgm:presLayoutVars>
          <dgm:dir/>
          <dgm:resizeHandles val="exact"/>
        </dgm:presLayoutVars>
      </dgm:prSet>
      <dgm:spPr/>
    </dgm:pt>
    <dgm:pt modelId="{1490EF9A-893C-3B46-8CB2-118EBA482641}" type="pres">
      <dgm:prSet presAssocID="{EA984C1F-DDD0-D945-A6DE-A73F8FAEF782}" presName="arrow" presStyleLbl="bgShp" presStyleIdx="0" presStyleCnt="1"/>
      <dgm:spPr>
        <a:solidFill>
          <a:srgbClr val="0666D1">
            <a:alpha val="9804"/>
          </a:srgbClr>
        </a:solidFill>
        <a:ln>
          <a:noFill/>
        </a:ln>
      </dgm:spPr>
    </dgm:pt>
    <dgm:pt modelId="{F3E1E24F-DB86-904B-A3A1-5C5709C538F9}" type="pres">
      <dgm:prSet presAssocID="{EA984C1F-DDD0-D945-A6DE-A73F8FAEF782}" presName="points" presStyleCnt="0"/>
      <dgm:spPr/>
    </dgm:pt>
    <dgm:pt modelId="{C9D8CEB8-C9B0-9548-971B-2D6E347BA4E0}" type="pres">
      <dgm:prSet presAssocID="{4D4A6F0B-B9E2-024A-BB1A-B56C829AC355}" presName="compositeA" presStyleCnt="0"/>
      <dgm:spPr/>
    </dgm:pt>
    <dgm:pt modelId="{F57D308B-E907-7147-87B8-C79B51B64768}" type="pres">
      <dgm:prSet presAssocID="{4D4A6F0B-B9E2-024A-BB1A-B56C829AC355}" presName="textA" presStyleLbl="revTx" presStyleIdx="0" presStyleCnt="4">
        <dgm:presLayoutVars>
          <dgm:bulletEnabled val="1"/>
        </dgm:presLayoutVars>
      </dgm:prSet>
      <dgm:spPr/>
    </dgm:pt>
    <dgm:pt modelId="{F475264B-2878-A14A-B3B0-2E0CF0F8541A}" type="pres">
      <dgm:prSet presAssocID="{4D4A6F0B-B9E2-024A-BB1A-B56C829AC355}" presName="circleA" presStyleLbl="node1" presStyleIdx="0" presStyleCnt="4"/>
      <dgm:spPr>
        <a:solidFill>
          <a:srgbClr val="0666D1"/>
        </a:solidFill>
      </dgm:spPr>
    </dgm:pt>
    <dgm:pt modelId="{219D4C7A-28E3-7C44-882E-09DC26E8922C}" type="pres">
      <dgm:prSet presAssocID="{4D4A6F0B-B9E2-024A-BB1A-B56C829AC355}" presName="spaceA" presStyleCnt="0"/>
      <dgm:spPr/>
    </dgm:pt>
    <dgm:pt modelId="{52D6D468-018C-4F48-A7F1-DFB7585E7895}" type="pres">
      <dgm:prSet presAssocID="{6A5E8B76-9F50-E846-B389-376062E01C74}" presName="space" presStyleCnt="0"/>
      <dgm:spPr/>
    </dgm:pt>
    <dgm:pt modelId="{2596110C-99A0-E340-BDD9-3C1BA46E1442}" type="pres">
      <dgm:prSet presAssocID="{29924E6E-98D0-3D47-84F7-4E268DC487EF}" presName="compositeB" presStyleCnt="0"/>
      <dgm:spPr/>
    </dgm:pt>
    <dgm:pt modelId="{1DEB4C88-6109-BD48-A4F4-3287EF92F469}" type="pres">
      <dgm:prSet presAssocID="{29924E6E-98D0-3D47-84F7-4E268DC487EF}" presName="textB" presStyleLbl="revTx" presStyleIdx="1" presStyleCnt="4" custLinFactY="-57680" custLinFactNeighborX="2473" custLinFactNeighborY="-100000">
        <dgm:presLayoutVars>
          <dgm:bulletEnabled val="1"/>
        </dgm:presLayoutVars>
      </dgm:prSet>
      <dgm:spPr/>
    </dgm:pt>
    <dgm:pt modelId="{F6503556-FC64-EB41-B35F-F432B11F06AB}" type="pres">
      <dgm:prSet presAssocID="{29924E6E-98D0-3D47-84F7-4E268DC487EF}" presName="circleB" presStyleLbl="node1" presStyleIdx="1" presStyleCnt="4"/>
      <dgm:spPr>
        <a:solidFill>
          <a:srgbClr val="0666D1"/>
        </a:solidFill>
      </dgm:spPr>
    </dgm:pt>
    <dgm:pt modelId="{80F94445-FEB8-C241-A09F-B16A27945894}" type="pres">
      <dgm:prSet presAssocID="{29924E6E-98D0-3D47-84F7-4E268DC487EF}" presName="spaceB" presStyleCnt="0"/>
      <dgm:spPr/>
    </dgm:pt>
    <dgm:pt modelId="{C4489AFA-4F5B-9548-8EC5-5C2C1DEB1FA8}" type="pres">
      <dgm:prSet presAssocID="{C5958A94-E804-394D-B521-0900D4CB0A3C}" presName="space" presStyleCnt="0"/>
      <dgm:spPr/>
    </dgm:pt>
    <dgm:pt modelId="{B8BC4D17-93E8-734D-9B06-EF78B2021FCE}" type="pres">
      <dgm:prSet presAssocID="{0622CF6B-8BD7-F141-A6C6-E5B0FEA683BD}" presName="compositeA" presStyleCnt="0"/>
      <dgm:spPr/>
    </dgm:pt>
    <dgm:pt modelId="{251D3649-1B98-5746-8F6C-93B8380EF2F7}" type="pres">
      <dgm:prSet presAssocID="{0622CF6B-8BD7-F141-A6C6-E5B0FEA683BD}" presName="textA" presStyleLbl="revTx" presStyleIdx="2" presStyleCnt="4">
        <dgm:presLayoutVars>
          <dgm:bulletEnabled val="1"/>
        </dgm:presLayoutVars>
      </dgm:prSet>
      <dgm:spPr/>
    </dgm:pt>
    <dgm:pt modelId="{4CD8F5FF-5AC5-1342-BA08-E05CC3179BDA}" type="pres">
      <dgm:prSet presAssocID="{0622CF6B-8BD7-F141-A6C6-E5B0FEA683BD}" presName="circleA" presStyleLbl="node1" presStyleIdx="2" presStyleCnt="4"/>
      <dgm:spPr>
        <a:solidFill>
          <a:srgbClr val="0666D1"/>
        </a:solidFill>
      </dgm:spPr>
    </dgm:pt>
    <dgm:pt modelId="{5D2FD1DA-355B-DC4A-9864-0EEE981B0C11}" type="pres">
      <dgm:prSet presAssocID="{0622CF6B-8BD7-F141-A6C6-E5B0FEA683BD}" presName="spaceA" presStyleCnt="0"/>
      <dgm:spPr/>
    </dgm:pt>
    <dgm:pt modelId="{93A94F1C-2794-564C-9990-489C191415A0}" type="pres">
      <dgm:prSet presAssocID="{FF0DA6B8-4031-9F4E-BFD7-C1B8A2F07B98}" presName="space" presStyleCnt="0"/>
      <dgm:spPr/>
    </dgm:pt>
    <dgm:pt modelId="{44DB4D17-762A-1444-8A85-51CE0C8FE301}" type="pres">
      <dgm:prSet presAssocID="{DFB040BA-2C6D-364B-8342-65321E28DCDD}" presName="compositeB" presStyleCnt="0"/>
      <dgm:spPr/>
    </dgm:pt>
    <dgm:pt modelId="{9E65A99A-97FC-EB4A-8CE5-D7E12C5BA3FE}" type="pres">
      <dgm:prSet presAssocID="{DFB040BA-2C6D-364B-8342-65321E28DCDD}" presName="textB" presStyleLbl="revTx" presStyleIdx="3" presStyleCnt="4" custLinFactY="-71294" custLinFactNeighborX="-756" custLinFactNeighborY="-100000">
        <dgm:presLayoutVars>
          <dgm:bulletEnabled val="1"/>
        </dgm:presLayoutVars>
      </dgm:prSet>
      <dgm:spPr/>
    </dgm:pt>
    <dgm:pt modelId="{C8AEC6E3-6F53-094D-B39A-63B6CE6C0273}" type="pres">
      <dgm:prSet presAssocID="{DFB040BA-2C6D-364B-8342-65321E28DCDD}" presName="circleB" presStyleLbl="node1" presStyleIdx="3" presStyleCnt="4"/>
      <dgm:spPr>
        <a:solidFill>
          <a:srgbClr val="0666D1"/>
        </a:solidFill>
      </dgm:spPr>
    </dgm:pt>
    <dgm:pt modelId="{B6601DAF-D14B-4F49-BCF6-7344194A1EE9}" type="pres">
      <dgm:prSet presAssocID="{DFB040BA-2C6D-364B-8342-65321E28DCDD}" presName="spaceB" presStyleCnt="0"/>
      <dgm:spPr/>
    </dgm:pt>
  </dgm:ptLst>
  <dgm:cxnLst>
    <dgm:cxn modelId="{169B3213-5EEE-E740-A933-9B96707B5852}" srcId="{EA984C1F-DDD0-D945-A6DE-A73F8FAEF782}" destId="{29924E6E-98D0-3D47-84F7-4E268DC487EF}" srcOrd="1" destOrd="0" parTransId="{63137B46-850B-3142-904B-F8801344343D}" sibTransId="{C5958A94-E804-394D-B521-0900D4CB0A3C}"/>
    <dgm:cxn modelId="{38781942-A1AB-434C-8BA3-62717C991DEB}" srcId="{EA984C1F-DDD0-D945-A6DE-A73F8FAEF782}" destId="{0622CF6B-8BD7-F141-A6C6-E5B0FEA683BD}" srcOrd="2" destOrd="0" parTransId="{9E8088EF-11C8-7E40-9AC0-B297A449BFD1}" sibTransId="{FF0DA6B8-4031-9F4E-BFD7-C1B8A2F07B98}"/>
    <dgm:cxn modelId="{73FB1E4F-EEEC-1E49-A622-73DD7E8059D9}" type="presOf" srcId="{0622CF6B-8BD7-F141-A6C6-E5B0FEA683BD}" destId="{251D3649-1B98-5746-8F6C-93B8380EF2F7}" srcOrd="0" destOrd="0" presId="urn:microsoft.com/office/officeart/2005/8/layout/hProcess11"/>
    <dgm:cxn modelId="{1D5DC950-1FD4-6049-A61B-C7278B1B6626}" type="presOf" srcId="{29924E6E-98D0-3D47-84F7-4E268DC487EF}" destId="{1DEB4C88-6109-BD48-A4F4-3287EF92F469}" srcOrd="0" destOrd="0" presId="urn:microsoft.com/office/officeart/2005/8/layout/hProcess11"/>
    <dgm:cxn modelId="{7E75EB61-C5AF-A447-A547-722D1B501698}" type="presOf" srcId="{EA984C1F-DDD0-D945-A6DE-A73F8FAEF782}" destId="{F38C8DAD-6F9F-5F4C-AF59-7A56EB84E2D8}" srcOrd="0" destOrd="0" presId="urn:microsoft.com/office/officeart/2005/8/layout/hProcess11"/>
    <dgm:cxn modelId="{BA76C17E-17F2-0541-B3B7-D011D6A52E3E}" srcId="{EA984C1F-DDD0-D945-A6DE-A73F8FAEF782}" destId="{4D4A6F0B-B9E2-024A-BB1A-B56C829AC355}" srcOrd="0" destOrd="0" parTransId="{F9643DC6-3149-8448-B8AF-4B556EFBCC8F}" sibTransId="{6A5E8B76-9F50-E846-B389-376062E01C74}"/>
    <dgm:cxn modelId="{777990BF-AEF8-E34B-AABC-9E3123D08BCD}" type="presOf" srcId="{DFB040BA-2C6D-364B-8342-65321E28DCDD}" destId="{9E65A99A-97FC-EB4A-8CE5-D7E12C5BA3FE}" srcOrd="0" destOrd="0" presId="urn:microsoft.com/office/officeart/2005/8/layout/hProcess11"/>
    <dgm:cxn modelId="{7A5AC8E2-BDC9-D647-B877-D4586393150C}" srcId="{EA984C1F-DDD0-D945-A6DE-A73F8FAEF782}" destId="{DFB040BA-2C6D-364B-8342-65321E28DCDD}" srcOrd="3" destOrd="0" parTransId="{2CB467DD-707E-E844-B8BA-B2CB884AE7C3}" sibTransId="{37137FB9-A069-8246-AD0C-048E5D41218C}"/>
    <dgm:cxn modelId="{D11AE3EB-2210-874E-BABB-C62E5735F8FE}" type="presOf" srcId="{4D4A6F0B-B9E2-024A-BB1A-B56C829AC355}" destId="{F57D308B-E907-7147-87B8-C79B51B64768}" srcOrd="0" destOrd="0" presId="urn:microsoft.com/office/officeart/2005/8/layout/hProcess11"/>
    <dgm:cxn modelId="{A743E78E-B67F-0A4E-85BF-50BA6FDE69D5}" type="presParOf" srcId="{F38C8DAD-6F9F-5F4C-AF59-7A56EB84E2D8}" destId="{1490EF9A-893C-3B46-8CB2-118EBA482641}" srcOrd="0" destOrd="0" presId="urn:microsoft.com/office/officeart/2005/8/layout/hProcess11"/>
    <dgm:cxn modelId="{60FBF886-DA7A-3C45-83A0-650C91030F17}" type="presParOf" srcId="{F38C8DAD-6F9F-5F4C-AF59-7A56EB84E2D8}" destId="{F3E1E24F-DB86-904B-A3A1-5C5709C538F9}" srcOrd="1" destOrd="0" presId="urn:microsoft.com/office/officeart/2005/8/layout/hProcess11"/>
    <dgm:cxn modelId="{EF2797C0-9998-904D-BFBE-579FD648A7AF}" type="presParOf" srcId="{F3E1E24F-DB86-904B-A3A1-5C5709C538F9}" destId="{C9D8CEB8-C9B0-9548-971B-2D6E347BA4E0}" srcOrd="0" destOrd="0" presId="urn:microsoft.com/office/officeart/2005/8/layout/hProcess11"/>
    <dgm:cxn modelId="{036E92A4-2AD3-6946-88DF-2B5D3EC71F16}" type="presParOf" srcId="{C9D8CEB8-C9B0-9548-971B-2D6E347BA4E0}" destId="{F57D308B-E907-7147-87B8-C79B51B64768}" srcOrd="0" destOrd="0" presId="urn:microsoft.com/office/officeart/2005/8/layout/hProcess11"/>
    <dgm:cxn modelId="{AA1BC044-2A6E-8F43-BCDA-A9DA55CA5214}" type="presParOf" srcId="{C9D8CEB8-C9B0-9548-971B-2D6E347BA4E0}" destId="{F475264B-2878-A14A-B3B0-2E0CF0F8541A}" srcOrd="1" destOrd="0" presId="urn:microsoft.com/office/officeart/2005/8/layout/hProcess11"/>
    <dgm:cxn modelId="{85E0FF15-8191-E846-BC9E-506ACA0D2DC5}" type="presParOf" srcId="{C9D8CEB8-C9B0-9548-971B-2D6E347BA4E0}" destId="{219D4C7A-28E3-7C44-882E-09DC26E8922C}" srcOrd="2" destOrd="0" presId="urn:microsoft.com/office/officeart/2005/8/layout/hProcess11"/>
    <dgm:cxn modelId="{5EE72898-7549-164C-ACE0-D613F1652379}" type="presParOf" srcId="{F3E1E24F-DB86-904B-A3A1-5C5709C538F9}" destId="{52D6D468-018C-4F48-A7F1-DFB7585E7895}" srcOrd="1" destOrd="0" presId="urn:microsoft.com/office/officeart/2005/8/layout/hProcess11"/>
    <dgm:cxn modelId="{F4687993-634E-D246-A994-9C0B6B8CA54E}" type="presParOf" srcId="{F3E1E24F-DB86-904B-A3A1-5C5709C538F9}" destId="{2596110C-99A0-E340-BDD9-3C1BA46E1442}" srcOrd="2" destOrd="0" presId="urn:microsoft.com/office/officeart/2005/8/layout/hProcess11"/>
    <dgm:cxn modelId="{CE9C0C4F-779F-1049-98E6-F530DB6E41C0}" type="presParOf" srcId="{2596110C-99A0-E340-BDD9-3C1BA46E1442}" destId="{1DEB4C88-6109-BD48-A4F4-3287EF92F469}" srcOrd="0" destOrd="0" presId="urn:microsoft.com/office/officeart/2005/8/layout/hProcess11"/>
    <dgm:cxn modelId="{7C7E5E5D-AFE2-E345-B371-9812B59F62D3}" type="presParOf" srcId="{2596110C-99A0-E340-BDD9-3C1BA46E1442}" destId="{F6503556-FC64-EB41-B35F-F432B11F06AB}" srcOrd="1" destOrd="0" presId="urn:microsoft.com/office/officeart/2005/8/layout/hProcess11"/>
    <dgm:cxn modelId="{B47B97A5-5C22-0849-A5E0-56E59DAECAB9}" type="presParOf" srcId="{2596110C-99A0-E340-BDD9-3C1BA46E1442}" destId="{80F94445-FEB8-C241-A09F-B16A27945894}" srcOrd="2" destOrd="0" presId="urn:microsoft.com/office/officeart/2005/8/layout/hProcess11"/>
    <dgm:cxn modelId="{1F497B6B-709B-2944-BA8D-9427E0FEBFD1}" type="presParOf" srcId="{F3E1E24F-DB86-904B-A3A1-5C5709C538F9}" destId="{C4489AFA-4F5B-9548-8EC5-5C2C1DEB1FA8}" srcOrd="3" destOrd="0" presId="urn:microsoft.com/office/officeart/2005/8/layout/hProcess11"/>
    <dgm:cxn modelId="{0991C1C1-1F8A-554D-86B4-755F8AC3B92E}" type="presParOf" srcId="{F3E1E24F-DB86-904B-A3A1-5C5709C538F9}" destId="{B8BC4D17-93E8-734D-9B06-EF78B2021FCE}" srcOrd="4" destOrd="0" presId="urn:microsoft.com/office/officeart/2005/8/layout/hProcess11"/>
    <dgm:cxn modelId="{71EA36A8-3C08-A748-B1FD-9DD912965E02}" type="presParOf" srcId="{B8BC4D17-93E8-734D-9B06-EF78B2021FCE}" destId="{251D3649-1B98-5746-8F6C-93B8380EF2F7}" srcOrd="0" destOrd="0" presId="urn:microsoft.com/office/officeart/2005/8/layout/hProcess11"/>
    <dgm:cxn modelId="{67DD8EDB-E1C2-9141-BABD-E6FDC56B7560}" type="presParOf" srcId="{B8BC4D17-93E8-734D-9B06-EF78B2021FCE}" destId="{4CD8F5FF-5AC5-1342-BA08-E05CC3179BDA}" srcOrd="1" destOrd="0" presId="urn:microsoft.com/office/officeart/2005/8/layout/hProcess11"/>
    <dgm:cxn modelId="{08BF4AB2-B027-C345-9781-EFC89002F86A}" type="presParOf" srcId="{B8BC4D17-93E8-734D-9B06-EF78B2021FCE}" destId="{5D2FD1DA-355B-DC4A-9864-0EEE981B0C11}" srcOrd="2" destOrd="0" presId="urn:microsoft.com/office/officeart/2005/8/layout/hProcess11"/>
    <dgm:cxn modelId="{BA7AC9D6-DE41-E44E-89D3-663667D3919F}" type="presParOf" srcId="{F3E1E24F-DB86-904B-A3A1-5C5709C538F9}" destId="{93A94F1C-2794-564C-9990-489C191415A0}" srcOrd="5" destOrd="0" presId="urn:microsoft.com/office/officeart/2005/8/layout/hProcess11"/>
    <dgm:cxn modelId="{E47DB33A-2EB3-1D47-A2B8-276336AE6EA2}" type="presParOf" srcId="{F3E1E24F-DB86-904B-A3A1-5C5709C538F9}" destId="{44DB4D17-762A-1444-8A85-51CE0C8FE301}" srcOrd="6" destOrd="0" presId="urn:microsoft.com/office/officeart/2005/8/layout/hProcess11"/>
    <dgm:cxn modelId="{11177973-CE77-6748-9296-30C76218C95E}" type="presParOf" srcId="{44DB4D17-762A-1444-8A85-51CE0C8FE301}" destId="{9E65A99A-97FC-EB4A-8CE5-D7E12C5BA3FE}" srcOrd="0" destOrd="0" presId="urn:microsoft.com/office/officeart/2005/8/layout/hProcess11"/>
    <dgm:cxn modelId="{0A2D32DF-45BB-414A-9E54-DC11F6B9641A}" type="presParOf" srcId="{44DB4D17-762A-1444-8A85-51CE0C8FE301}" destId="{C8AEC6E3-6F53-094D-B39A-63B6CE6C0273}" srcOrd="1" destOrd="0" presId="urn:microsoft.com/office/officeart/2005/8/layout/hProcess11"/>
    <dgm:cxn modelId="{0AC8979D-8576-DF40-98E4-9629F666F6B0}" type="presParOf" srcId="{44DB4D17-762A-1444-8A85-51CE0C8FE301}" destId="{B6601DAF-D14B-4F49-BCF6-7344194A1E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30022B-583A-6C46-8021-5F7160B91E93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339E0256-CE03-0D49-9202-2FC380DECA0A}">
      <dgm:prSet phldrT="[Text]" custT="1"/>
      <dgm:spPr>
        <a:solidFill>
          <a:srgbClr val="0666D1"/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Acquire Data from Yahoo</a:t>
          </a:r>
        </a:p>
      </dgm:t>
    </dgm:pt>
    <dgm:pt modelId="{441718A2-B075-7849-8179-B2A2D9675336}" type="parTrans" cxnId="{8D10DDCF-15DA-7E4C-A304-B50410047A85}">
      <dgm:prSet/>
      <dgm:spPr/>
      <dgm:t>
        <a:bodyPr/>
        <a:lstStyle/>
        <a:p>
          <a:endParaRPr lang="en-US"/>
        </a:p>
      </dgm:t>
    </dgm:pt>
    <dgm:pt modelId="{B951FDCC-DFEE-1E46-BBD2-31FA5B86CCB2}" type="sibTrans" cxnId="{8D10DDCF-15DA-7E4C-A304-B50410047A85}">
      <dgm:prSet/>
      <dgm:spPr/>
      <dgm:t>
        <a:bodyPr/>
        <a:lstStyle/>
        <a:p>
          <a:endParaRPr lang="en-US"/>
        </a:p>
      </dgm:t>
    </dgm:pt>
    <dgm:pt modelId="{A472F861-27E8-1045-A726-B9B0B9FB984D}">
      <dgm:prSet phldrT="[Text]" custT="1"/>
      <dgm:spPr>
        <a:solidFill>
          <a:srgbClr val="0666D1"/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Perform Data Cleaning &amp; Exploratory Analysis </a:t>
          </a:r>
        </a:p>
      </dgm:t>
    </dgm:pt>
    <dgm:pt modelId="{E484C213-C50E-0047-8493-53756ED41BA9}" type="parTrans" cxnId="{D50E3C35-559D-0347-8DE1-60012BF9F73A}">
      <dgm:prSet/>
      <dgm:spPr/>
      <dgm:t>
        <a:bodyPr/>
        <a:lstStyle/>
        <a:p>
          <a:endParaRPr lang="en-US"/>
        </a:p>
      </dgm:t>
    </dgm:pt>
    <dgm:pt modelId="{0EB0248C-E037-204F-902B-8FBD2E37DF7C}" type="sibTrans" cxnId="{D50E3C35-559D-0347-8DE1-60012BF9F73A}">
      <dgm:prSet/>
      <dgm:spPr/>
      <dgm:t>
        <a:bodyPr/>
        <a:lstStyle/>
        <a:p>
          <a:endParaRPr lang="en-US"/>
        </a:p>
      </dgm:t>
    </dgm:pt>
    <dgm:pt modelId="{D4E57F09-EBF5-8E47-8531-41811F06F0A1}">
      <dgm:prSet phldrT="[Text]" custT="1"/>
      <dgm:spPr>
        <a:solidFill>
          <a:srgbClr val="0666D1"/>
        </a:solidFill>
      </dgm:spPr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Apply Regression Model</a:t>
          </a:r>
        </a:p>
      </dgm:t>
    </dgm:pt>
    <dgm:pt modelId="{8AAE9E16-5E53-4D4C-BD77-8ABF02282DF4}" type="parTrans" cxnId="{DFA5282B-9DBE-344A-B25D-6E568A23477D}">
      <dgm:prSet/>
      <dgm:spPr/>
      <dgm:t>
        <a:bodyPr/>
        <a:lstStyle/>
        <a:p>
          <a:endParaRPr lang="en-US"/>
        </a:p>
      </dgm:t>
    </dgm:pt>
    <dgm:pt modelId="{A494C841-6579-9D4D-A350-07A4943379D8}" type="sibTrans" cxnId="{DFA5282B-9DBE-344A-B25D-6E568A23477D}">
      <dgm:prSet/>
      <dgm:spPr/>
      <dgm:t>
        <a:bodyPr/>
        <a:lstStyle/>
        <a:p>
          <a:endParaRPr lang="en-US"/>
        </a:p>
      </dgm:t>
    </dgm:pt>
    <dgm:pt modelId="{89044E8A-22BD-BA4F-86FC-155F4D1982B1}" type="pres">
      <dgm:prSet presAssocID="{1C30022B-583A-6C46-8021-5F7160B91E93}" presName="CompostProcess" presStyleCnt="0">
        <dgm:presLayoutVars>
          <dgm:dir/>
          <dgm:resizeHandles val="exact"/>
        </dgm:presLayoutVars>
      </dgm:prSet>
      <dgm:spPr/>
    </dgm:pt>
    <dgm:pt modelId="{FA3E6E2E-ACF3-3141-AC8E-F926D8CAFDCA}" type="pres">
      <dgm:prSet presAssocID="{1C30022B-583A-6C46-8021-5F7160B91E93}" presName="arrow" presStyleLbl="bgShp" presStyleIdx="0" presStyleCnt="1"/>
      <dgm:spPr>
        <a:solidFill>
          <a:srgbClr val="0666D1">
            <a:alpha val="9804"/>
          </a:srgbClr>
        </a:solidFill>
      </dgm:spPr>
    </dgm:pt>
    <dgm:pt modelId="{57EF2A78-B3B2-DC42-93E4-77878230D2BC}" type="pres">
      <dgm:prSet presAssocID="{1C30022B-583A-6C46-8021-5F7160B91E93}" presName="linearProcess" presStyleCnt="0"/>
      <dgm:spPr/>
    </dgm:pt>
    <dgm:pt modelId="{6545BD65-4A3E-1944-AD33-532A88A11A01}" type="pres">
      <dgm:prSet presAssocID="{339E0256-CE03-0D49-9202-2FC380DECA0A}" presName="textNode" presStyleLbl="node1" presStyleIdx="0" presStyleCnt="3">
        <dgm:presLayoutVars>
          <dgm:bulletEnabled val="1"/>
        </dgm:presLayoutVars>
      </dgm:prSet>
      <dgm:spPr/>
    </dgm:pt>
    <dgm:pt modelId="{6DEC4CF3-D5A3-9245-8A75-0499AABA9588}" type="pres">
      <dgm:prSet presAssocID="{B951FDCC-DFEE-1E46-BBD2-31FA5B86CCB2}" presName="sibTrans" presStyleCnt="0"/>
      <dgm:spPr/>
    </dgm:pt>
    <dgm:pt modelId="{0E049424-4F6B-7840-A6A8-7DED7CE5892D}" type="pres">
      <dgm:prSet presAssocID="{A472F861-27E8-1045-A726-B9B0B9FB984D}" presName="textNode" presStyleLbl="node1" presStyleIdx="1" presStyleCnt="3">
        <dgm:presLayoutVars>
          <dgm:bulletEnabled val="1"/>
        </dgm:presLayoutVars>
      </dgm:prSet>
      <dgm:spPr/>
    </dgm:pt>
    <dgm:pt modelId="{DD47CE8A-E20C-0444-8A26-97B9AC4B1F5B}" type="pres">
      <dgm:prSet presAssocID="{0EB0248C-E037-204F-902B-8FBD2E37DF7C}" presName="sibTrans" presStyleCnt="0"/>
      <dgm:spPr/>
    </dgm:pt>
    <dgm:pt modelId="{21F1359B-CF9D-FE45-8735-368105FC09B9}" type="pres">
      <dgm:prSet presAssocID="{D4E57F09-EBF5-8E47-8531-41811F06F0A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EB62109-F2E4-AF4A-8DB7-3FDF89C7D579}" type="presOf" srcId="{D4E57F09-EBF5-8E47-8531-41811F06F0A1}" destId="{21F1359B-CF9D-FE45-8735-368105FC09B9}" srcOrd="0" destOrd="0" presId="urn:microsoft.com/office/officeart/2005/8/layout/hProcess9"/>
    <dgm:cxn modelId="{DFA5282B-9DBE-344A-B25D-6E568A23477D}" srcId="{1C30022B-583A-6C46-8021-5F7160B91E93}" destId="{D4E57F09-EBF5-8E47-8531-41811F06F0A1}" srcOrd="2" destOrd="0" parTransId="{8AAE9E16-5E53-4D4C-BD77-8ABF02282DF4}" sibTransId="{A494C841-6579-9D4D-A350-07A4943379D8}"/>
    <dgm:cxn modelId="{D50E3C35-559D-0347-8DE1-60012BF9F73A}" srcId="{1C30022B-583A-6C46-8021-5F7160B91E93}" destId="{A472F861-27E8-1045-A726-B9B0B9FB984D}" srcOrd="1" destOrd="0" parTransId="{E484C213-C50E-0047-8493-53756ED41BA9}" sibTransId="{0EB0248C-E037-204F-902B-8FBD2E37DF7C}"/>
    <dgm:cxn modelId="{8E8F356D-6594-9E4A-82E1-F3E046AC8B93}" type="presOf" srcId="{A472F861-27E8-1045-A726-B9B0B9FB984D}" destId="{0E049424-4F6B-7840-A6A8-7DED7CE5892D}" srcOrd="0" destOrd="0" presId="urn:microsoft.com/office/officeart/2005/8/layout/hProcess9"/>
    <dgm:cxn modelId="{8D10DDCF-15DA-7E4C-A304-B50410047A85}" srcId="{1C30022B-583A-6C46-8021-5F7160B91E93}" destId="{339E0256-CE03-0D49-9202-2FC380DECA0A}" srcOrd="0" destOrd="0" parTransId="{441718A2-B075-7849-8179-B2A2D9675336}" sibTransId="{B951FDCC-DFEE-1E46-BBD2-31FA5B86CCB2}"/>
    <dgm:cxn modelId="{CA07E0E5-E0A1-7E4B-931F-8AA73B43D480}" type="presOf" srcId="{339E0256-CE03-0D49-9202-2FC380DECA0A}" destId="{6545BD65-4A3E-1944-AD33-532A88A11A01}" srcOrd="0" destOrd="0" presId="urn:microsoft.com/office/officeart/2005/8/layout/hProcess9"/>
    <dgm:cxn modelId="{48BF4BEC-03C9-B34D-8276-A7509A0697B4}" type="presOf" srcId="{1C30022B-583A-6C46-8021-5F7160B91E93}" destId="{89044E8A-22BD-BA4F-86FC-155F4D1982B1}" srcOrd="0" destOrd="0" presId="urn:microsoft.com/office/officeart/2005/8/layout/hProcess9"/>
    <dgm:cxn modelId="{5806AAFB-E23E-264C-9FC1-621C90BFC2A6}" type="presParOf" srcId="{89044E8A-22BD-BA4F-86FC-155F4D1982B1}" destId="{FA3E6E2E-ACF3-3141-AC8E-F926D8CAFDCA}" srcOrd="0" destOrd="0" presId="urn:microsoft.com/office/officeart/2005/8/layout/hProcess9"/>
    <dgm:cxn modelId="{43286566-6DFF-F846-B750-33F0AD377C89}" type="presParOf" srcId="{89044E8A-22BD-BA4F-86FC-155F4D1982B1}" destId="{57EF2A78-B3B2-DC42-93E4-77878230D2BC}" srcOrd="1" destOrd="0" presId="urn:microsoft.com/office/officeart/2005/8/layout/hProcess9"/>
    <dgm:cxn modelId="{415DE88A-84E9-B543-AD84-02B386A522B4}" type="presParOf" srcId="{57EF2A78-B3B2-DC42-93E4-77878230D2BC}" destId="{6545BD65-4A3E-1944-AD33-532A88A11A01}" srcOrd="0" destOrd="0" presId="urn:microsoft.com/office/officeart/2005/8/layout/hProcess9"/>
    <dgm:cxn modelId="{4C22EE79-6CC2-9D45-AE2B-0595C1DB1A17}" type="presParOf" srcId="{57EF2A78-B3B2-DC42-93E4-77878230D2BC}" destId="{6DEC4CF3-D5A3-9245-8A75-0499AABA9588}" srcOrd="1" destOrd="0" presId="urn:microsoft.com/office/officeart/2005/8/layout/hProcess9"/>
    <dgm:cxn modelId="{4DBF1B8A-EDDD-BF46-A13B-78DFEE44D40D}" type="presParOf" srcId="{57EF2A78-B3B2-DC42-93E4-77878230D2BC}" destId="{0E049424-4F6B-7840-A6A8-7DED7CE5892D}" srcOrd="2" destOrd="0" presId="urn:microsoft.com/office/officeart/2005/8/layout/hProcess9"/>
    <dgm:cxn modelId="{1BDA5AA6-34E0-E14E-992D-5EA9654D65A9}" type="presParOf" srcId="{57EF2A78-B3B2-DC42-93E4-77878230D2BC}" destId="{DD47CE8A-E20C-0444-8A26-97B9AC4B1F5B}" srcOrd="3" destOrd="0" presId="urn:microsoft.com/office/officeart/2005/8/layout/hProcess9"/>
    <dgm:cxn modelId="{8F79EA12-D92F-8349-9A7A-18C6F536E052}" type="presParOf" srcId="{57EF2A78-B3B2-DC42-93E4-77878230D2BC}" destId="{21F1359B-CF9D-FE45-8735-368105FC09B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C22F7-C9B5-EA48-B835-D3E516AA8E27}">
      <dsp:nvSpPr>
        <dsp:cNvPr id="0" name=""/>
        <dsp:cNvSpPr/>
      </dsp:nvSpPr>
      <dsp:spPr>
        <a:xfrm>
          <a:off x="0" y="0"/>
          <a:ext cx="6096000" cy="449280"/>
        </a:xfrm>
        <a:prstGeom prst="roundRect">
          <a:avLst/>
        </a:prstGeom>
        <a:solidFill>
          <a:srgbClr val="0666D1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Click</a:t>
          </a:r>
        </a:p>
      </dsp:txBody>
      <dsp:txXfrm>
        <a:off x="21932" y="21932"/>
        <a:ext cx="6052136" cy="405416"/>
      </dsp:txXfrm>
    </dsp:sp>
    <dsp:sp modelId="{F77CBE7A-3D7D-CB4F-BB6E-EF38FF57B08E}">
      <dsp:nvSpPr>
        <dsp:cNvPr id="0" name=""/>
        <dsp:cNvSpPr/>
      </dsp:nvSpPr>
      <dsp:spPr>
        <a:xfrm>
          <a:off x="0" y="500380"/>
          <a:ext cx="60960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Track each customer-initiated click and total clicks</a:t>
          </a:r>
        </a:p>
      </dsp:txBody>
      <dsp:txXfrm>
        <a:off x="0" y="500380"/>
        <a:ext cx="6096000" cy="397440"/>
      </dsp:txXfrm>
    </dsp:sp>
    <dsp:sp modelId="{BADBC8BF-5B38-1D42-9C33-9A271D868DA1}">
      <dsp:nvSpPr>
        <dsp:cNvPr id="0" name=""/>
        <dsp:cNvSpPr/>
      </dsp:nvSpPr>
      <dsp:spPr>
        <a:xfrm>
          <a:off x="0" y="897821"/>
          <a:ext cx="6096000" cy="449280"/>
        </a:xfrm>
        <a:prstGeom prst="roundRect">
          <a:avLst/>
        </a:prstGeom>
        <a:solidFill>
          <a:srgbClr val="0666D1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Impression</a:t>
          </a:r>
        </a:p>
      </dsp:txBody>
      <dsp:txXfrm>
        <a:off x="21932" y="919753"/>
        <a:ext cx="6052136" cy="405416"/>
      </dsp:txXfrm>
    </dsp:sp>
    <dsp:sp modelId="{4669439D-0D20-8949-8013-E1D6FC80C047}">
      <dsp:nvSpPr>
        <dsp:cNvPr id="0" name=""/>
        <dsp:cNvSpPr/>
      </dsp:nvSpPr>
      <dsp:spPr>
        <a:xfrm>
          <a:off x="0" y="1347100"/>
          <a:ext cx="60960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Count of ad appearances on search engine results page</a:t>
          </a:r>
        </a:p>
      </dsp:txBody>
      <dsp:txXfrm>
        <a:off x="0" y="1347100"/>
        <a:ext cx="6096000" cy="397440"/>
      </dsp:txXfrm>
    </dsp:sp>
    <dsp:sp modelId="{60B438FD-3EEA-5048-8148-635451389E8E}">
      <dsp:nvSpPr>
        <dsp:cNvPr id="0" name=""/>
        <dsp:cNvSpPr/>
      </dsp:nvSpPr>
      <dsp:spPr>
        <a:xfrm>
          <a:off x="0" y="1744541"/>
          <a:ext cx="6096000" cy="449280"/>
        </a:xfrm>
        <a:prstGeom prst="roundRect">
          <a:avLst/>
        </a:prstGeom>
        <a:solidFill>
          <a:srgbClr val="0666D1">
            <a:alpha val="6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Click-Through Rate (CTR)</a:t>
          </a:r>
        </a:p>
      </dsp:txBody>
      <dsp:txXfrm>
        <a:off x="21932" y="1766473"/>
        <a:ext cx="6052136" cy="405416"/>
      </dsp:txXfrm>
    </dsp:sp>
    <dsp:sp modelId="{583C74D8-B708-EB4A-A62B-8CC942041FD4}">
      <dsp:nvSpPr>
        <dsp:cNvPr id="0" name=""/>
        <dsp:cNvSpPr/>
      </dsp:nvSpPr>
      <dsp:spPr>
        <a:xfrm>
          <a:off x="0" y="2193820"/>
          <a:ext cx="60960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The ratio of click to impression</a:t>
          </a:r>
        </a:p>
      </dsp:txBody>
      <dsp:txXfrm>
        <a:off x="0" y="2193820"/>
        <a:ext cx="6096000" cy="397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2694F-2415-6A4B-AC41-FADA5AA0FD1B}">
      <dsp:nvSpPr>
        <dsp:cNvPr id="0" name=""/>
        <dsp:cNvSpPr/>
      </dsp:nvSpPr>
      <dsp:spPr>
        <a:xfrm>
          <a:off x="-3855217" y="-592042"/>
          <a:ext cx="4594796" cy="4594796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solidFill>
          <a:srgbClr val="0666D1"/>
        </a:solidFill>
        <a:ln w="25400" cap="flat" cmpd="sng" algn="ctr">
          <a:solidFill>
            <a:srgbClr val="0666D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8F87E-5E6E-D94C-8E09-3098E58F3A58}">
      <dsp:nvSpPr>
        <dsp:cNvPr id="0" name=""/>
        <dsp:cNvSpPr/>
      </dsp:nvSpPr>
      <dsp:spPr>
        <a:xfrm>
          <a:off x="475606" y="341071"/>
          <a:ext cx="6858733" cy="682142"/>
        </a:xfrm>
        <a:prstGeom prst="rect">
          <a:avLst/>
        </a:prstGeom>
        <a:solidFill>
          <a:srgbClr val="0666D1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D0D0D"/>
            </a:buClr>
            <a:buSzPts val="1200"/>
            <a:buFont typeface="Roboto"/>
            <a:buNone/>
          </a:pPr>
          <a:r>
            <a:rPr lang="en-US" sz="1800" kern="12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How does ad rank influence the volume of clicks and impressions?</a:t>
          </a:r>
          <a:endParaRPr lang="en-US" sz="1800" kern="1200" dirty="0"/>
        </a:p>
      </dsp:txBody>
      <dsp:txXfrm>
        <a:off x="475606" y="341071"/>
        <a:ext cx="6858733" cy="682142"/>
      </dsp:txXfrm>
    </dsp:sp>
    <dsp:sp modelId="{F780F315-E5C5-2D4C-8971-4BD28B2C7D4A}">
      <dsp:nvSpPr>
        <dsp:cNvPr id="0" name=""/>
        <dsp:cNvSpPr/>
      </dsp:nvSpPr>
      <dsp:spPr>
        <a:xfrm>
          <a:off x="49267" y="255803"/>
          <a:ext cx="852678" cy="852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666D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D310D-45D7-2F4E-ADF5-6AA015405E2F}">
      <dsp:nvSpPr>
        <dsp:cNvPr id="0" name=""/>
        <dsp:cNvSpPr/>
      </dsp:nvSpPr>
      <dsp:spPr>
        <a:xfrm>
          <a:off x="723564" y="1364284"/>
          <a:ext cx="6610774" cy="682142"/>
        </a:xfrm>
        <a:prstGeom prst="rect">
          <a:avLst/>
        </a:prstGeom>
        <a:solidFill>
          <a:srgbClr val="0666D1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D0D0D"/>
            </a:buClr>
            <a:buSzPts val="1200"/>
            <a:buFont typeface="Roboto"/>
            <a:buNone/>
          </a:pPr>
          <a:r>
            <a:rPr lang="en-US" sz="1800" kern="12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What is the relationship between ad rank and click-through rate?</a:t>
          </a:r>
          <a:endParaRPr lang="en-US" sz="1800" kern="1200" dirty="0"/>
        </a:p>
      </dsp:txBody>
      <dsp:txXfrm>
        <a:off x="723564" y="1364284"/>
        <a:ext cx="6610774" cy="682142"/>
      </dsp:txXfrm>
    </dsp:sp>
    <dsp:sp modelId="{48CEEA63-D1AA-4544-B53F-1AA6A725485F}">
      <dsp:nvSpPr>
        <dsp:cNvPr id="0" name=""/>
        <dsp:cNvSpPr/>
      </dsp:nvSpPr>
      <dsp:spPr>
        <a:xfrm>
          <a:off x="297225" y="1279017"/>
          <a:ext cx="852678" cy="852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666D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A54E-3568-9B42-813D-03930789086D}">
      <dsp:nvSpPr>
        <dsp:cNvPr id="0" name=""/>
        <dsp:cNvSpPr/>
      </dsp:nvSpPr>
      <dsp:spPr>
        <a:xfrm>
          <a:off x="475606" y="2387498"/>
          <a:ext cx="6858733" cy="682142"/>
        </a:xfrm>
        <a:prstGeom prst="rect">
          <a:avLst/>
        </a:prstGeom>
        <a:solidFill>
          <a:srgbClr val="0666D1">
            <a:alpha val="2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5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D0D0D"/>
            </a:buClr>
            <a:buSzPts val="1200"/>
            <a:buFont typeface="Roboto"/>
            <a:buNone/>
          </a:pPr>
          <a:r>
            <a:rPr lang="en-US" sz="1800" kern="12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rPr>
            <a:t>Can higher ad positions significantly improve campaign outcomes?</a:t>
          </a:r>
          <a:endParaRPr lang="en-US" sz="1800" kern="1200" dirty="0"/>
        </a:p>
      </dsp:txBody>
      <dsp:txXfrm>
        <a:off x="475606" y="2387498"/>
        <a:ext cx="6858733" cy="682142"/>
      </dsp:txXfrm>
    </dsp:sp>
    <dsp:sp modelId="{97AE26B0-D8BB-9542-A688-610233AF3B3D}">
      <dsp:nvSpPr>
        <dsp:cNvPr id="0" name=""/>
        <dsp:cNvSpPr/>
      </dsp:nvSpPr>
      <dsp:spPr>
        <a:xfrm>
          <a:off x="49267" y="2302230"/>
          <a:ext cx="852678" cy="8526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666D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0EF9A-893C-3B46-8CB2-118EBA482641}">
      <dsp:nvSpPr>
        <dsp:cNvPr id="0" name=""/>
        <dsp:cNvSpPr/>
      </dsp:nvSpPr>
      <dsp:spPr>
        <a:xfrm>
          <a:off x="0" y="177164"/>
          <a:ext cx="6647100" cy="236220"/>
        </a:xfrm>
        <a:prstGeom prst="notched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D308B-E907-7147-87B8-C79B51B64768}">
      <dsp:nvSpPr>
        <dsp:cNvPr id="0" name=""/>
        <dsp:cNvSpPr/>
      </dsp:nvSpPr>
      <dsp:spPr>
        <a:xfrm>
          <a:off x="2994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rgbClr val="0666D1"/>
              </a:solidFill>
              <a:latin typeface="Calibri" panose="020F0502020204030204" pitchFamily="34" charset="0"/>
              <a:cs typeface="Calibri" panose="020F0502020204030204" pitchFamily="34" charset="0"/>
            </a:rPr>
            <a:t>Introduction</a:t>
          </a:r>
        </a:p>
      </dsp:txBody>
      <dsp:txXfrm>
        <a:off x="2994" y="0"/>
        <a:ext cx="1440096" cy="236220"/>
      </dsp:txXfrm>
    </dsp:sp>
    <dsp:sp modelId="{F475264B-2878-A14A-B3B0-2E0CF0F8541A}">
      <dsp:nvSpPr>
        <dsp:cNvPr id="0" name=""/>
        <dsp:cNvSpPr/>
      </dsp:nvSpPr>
      <dsp:spPr>
        <a:xfrm>
          <a:off x="693515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4C88-6109-BD48-A4F4-3287EF92F469}">
      <dsp:nvSpPr>
        <dsp:cNvPr id="0" name=""/>
        <dsp:cNvSpPr/>
      </dsp:nvSpPr>
      <dsp:spPr>
        <a:xfrm>
          <a:off x="1550709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Preparation</a:t>
          </a:r>
        </a:p>
      </dsp:txBody>
      <dsp:txXfrm>
        <a:off x="1550709" y="0"/>
        <a:ext cx="1440096" cy="236220"/>
      </dsp:txXfrm>
    </dsp:sp>
    <dsp:sp modelId="{F6503556-FC64-EB41-B35F-F432B11F06AB}">
      <dsp:nvSpPr>
        <dsp:cNvPr id="0" name=""/>
        <dsp:cNvSpPr/>
      </dsp:nvSpPr>
      <dsp:spPr>
        <a:xfrm>
          <a:off x="2205616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D3649-1B98-5746-8F6C-93B8380EF2F7}">
      <dsp:nvSpPr>
        <dsp:cNvPr id="0" name=""/>
        <dsp:cNvSpPr/>
      </dsp:nvSpPr>
      <dsp:spPr>
        <a:xfrm>
          <a:off x="3027197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Data Analysis</a:t>
          </a:r>
        </a:p>
      </dsp:txBody>
      <dsp:txXfrm>
        <a:off x="3027197" y="0"/>
        <a:ext cx="1440096" cy="236220"/>
      </dsp:txXfrm>
    </dsp:sp>
    <dsp:sp modelId="{4CD8F5FF-5AC5-1342-BA08-E05CC3179BDA}">
      <dsp:nvSpPr>
        <dsp:cNvPr id="0" name=""/>
        <dsp:cNvSpPr/>
      </dsp:nvSpPr>
      <dsp:spPr>
        <a:xfrm>
          <a:off x="3717718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5A99A-97FC-EB4A-8CE5-D7E12C5BA3FE}">
      <dsp:nvSpPr>
        <dsp:cNvPr id="0" name=""/>
        <dsp:cNvSpPr/>
      </dsp:nvSpPr>
      <dsp:spPr>
        <a:xfrm>
          <a:off x="4528411" y="0"/>
          <a:ext cx="1440096" cy="2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Calibri" panose="020F0502020204030204" pitchFamily="34" charset="0"/>
              <a:cs typeface="Calibri" panose="020F0502020204030204" pitchFamily="34" charset="0"/>
            </a:rPr>
            <a:t>Conclusion</a:t>
          </a:r>
        </a:p>
      </dsp:txBody>
      <dsp:txXfrm>
        <a:off x="4528411" y="0"/>
        <a:ext cx="1440096" cy="236220"/>
      </dsp:txXfrm>
    </dsp:sp>
    <dsp:sp modelId="{C8AEC6E3-6F53-094D-B39A-63B6CE6C0273}">
      <dsp:nvSpPr>
        <dsp:cNvPr id="0" name=""/>
        <dsp:cNvSpPr/>
      </dsp:nvSpPr>
      <dsp:spPr>
        <a:xfrm>
          <a:off x="5229819" y="265747"/>
          <a:ext cx="59055" cy="59055"/>
        </a:xfrm>
        <a:prstGeom prst="ellipse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E6E2E-ACF3-3141-AC8E-F926D8CAFDCA}">
      <dsp:nvSpPr>
        <dsp:cNvPr id="0" name=""/>
        <dsp:cNvSpPr/>
      </dsp:nvSpPr>
      <dsp:spPr>
        <a:xfrm>
          <a:off x="525043" y="0"/>
          <a:ext cx="5950487" cy="3415030"/>
        </a:xfrm>
        <a:prstGeom prst="rightArrow">
          <a:avLst/>
        </a:prstGeom>
        <a:solidFill>
          <a:srgbClr val="0666D1">
            <a:alpha val="9804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5BD65-4A3E-1944-AD33-532A88A11A01}">
      <dsp:nvSpPr>
        <dsp:cNvPr id="0" name=""/>
        <dsp:cNvSpPr/>
      </dsp:nvSpPr>
      <dsp:spPr>
        <a:xfrm>
          <a:off x="0" y="1024509"/>
          <a:ext cx="2100172" cy="1366012"/>
        </a:xfrm>
        <a:prstGeom prst="roundRect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Acquire Data from Yahoo</a:t>
          </a:r>
        </a:p>
      </dsp:txBody>
      <dsp:txXfrm>
        <a:off x="66683" y="1091192"/>
        <a:ext cx="1966806" cy="1232646"/>
      </dsp:txXfrm>
    </dsp:sp>
    <dsp:sp modelId="{0E049424-4F6B-7840-A6A8-7DED7CE5892D}">
      <dsp:nvSpPr>
        <dsp:cNvPr id="0" name=""/>
        <dsp:cNvSpPr/>
      </dsp:nvSpPr>
      <dsp:spPr>
        <a:xfrm>
          <a:off x="2450200" y="1024509"/>
          <a:ext cx="2100172" cy="1366012"/>
        </a:xfrm>
        <a:prstGeom prst="roundRect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Perform Data Cleaning &amp; Exploratory Analysis </a:t>
          </a:r>
        </a:p>
      </dsp:txBody>
      <dsp:txXfrm>
        <a:off x="2516883" y="1091192"/>
        <a:ext cx="1966806" cy="1232646"/>
      </dsp:txXfrm>
    </dsp:sp>
    <dsp:sp modelId="{21F1359B-CF9D-FE45-8735-368105FC09B9}">
      <dsp:nvSpPr>
        <dsp:cNvPr id="0" name=""/>
        <dsp:cNvSpPr/>
      </dsp:nvSpPr>
      <dsp:spPr>
        <a:xfrm>
          <a:off x="4900401" y="1024509"/>
          <a:ext cx="2100172" cy="1366012"/>
        </a:xfrm>
        <a:prstGeom prst="roundRect">
          <a:avLst/>
        </a:prstGeom>
        <a:solidFill>
          <a:srgbClr val="066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Apply Regression Model</a:t>
          </a:r>
        </a:p>
      </dsp:txBody>
      <dsp:txXfrm>
        <a:off x="4967084" y="1091192"/>
        <a:ext cx="1966806" cy="1232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41394c59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2c41394c59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414b6af3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g2c414b6af3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63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414b6af3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b="0" dirty="0">
              <a:effectLst/>
            </a:endParaRPr>
          </a:p>
        </p:txBody>
      </p:sp>
      <p:sp>
        <p:nvSpPr>
          <p:cNvPr id="184" name="Google Shape;184;g2c414b6af3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39" name="Google Shape;3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4" name="Google Shape;3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8" name="Google Shape;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5" name="Google Shape;4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7" name="Google Shape;4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73" name="Google Shape;4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5" name="Google Shape;4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41394c591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2c41394c591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3" name="Google Shape;5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60" name="Google Shape;5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81" name="Google Shape;5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4" name="Google Shape;6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4" name="Google Shape;6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4" name="Google Shape;6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first slide of result interpretation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4" name="Google Shape;6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second slide of result interpretation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5" name="Google Shape;7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third slide of result interpretation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1394c591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g2c41394c591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8" name="Google Shape;7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8" name="Google Shape;7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08" name="Google Shape;8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8" name="Google Shape;8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41394c591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g2c41394c591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414b6af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g2c414b6af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414b6af3f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  <p:sp>
        <p:nvSpPr>
          <p:cNvPr id="144" name="Google Shape;144;g2c414b6af3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414b6af3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endParaRPr dirty="0"/>
          </a:p>
        </p:txBody>
      </p:sp>
      <p:sp>
        <p:nvSpPr>
          <p:cNvPr id="150" name="Google Shape;150;g2c414b6af3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414b6af3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endParaRPr dirty="0"/>
          </a:p>
        </p:txBody>
      </p:sp>
      <p:sp>
        <p:nvSpPr>
          <p:cNvPr id="164" name="Google Shape;164;g2c414b6af3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72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414b6af3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2c414b6af3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  <a:defRPr>
                <a:solidFill>
                  <a:srgbClr val="0666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1800"/>
              <a:buNone/>
              <a:defRPr sz="1800" b="1">
                <a:solidFill>
                  <a:srgbClr val="0666D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2100"/>
              <a:buChar char="•"/>
              <a:defRPr>
                <a:solidFill>
                  <a:srgbClr val="0666D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800"/>
              <a:buChar char="•"/>
              <a:defRPr>
                <a:solidFill>
                  <a:srgbClr val="0666D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500"/>
              <a:buChar char="•"/>
              <a:defRPr>
                <a:solidFill>
                  <a:srgbClr val="0666D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1800"/>
              <a:buNone/>
              <a:defRPr sz="1800" b="1">
                <a:solidFill>
                  <a:srgbClr val="0666D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2100"/>
              <a:buChar char="•"/>
              <a:defRPr>
                <a:solidFill>
                  <a:srgbClr val="0666D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800"/>
              <a:buChar char="•"/>
              <a:defRPr>
                <a:solidFill>
                  <a:srgbClr val="0666D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500"/>
              <a:buChar char="•"/>
              <a:defRPr>
                <a:solidFill>
                  <a:srgbClr val="0666D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69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/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  <a:defRPr>
                <a:solidFill>
                  <a:srgbClr val="0666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400"/>
              <a:buFont typeface="Calibri"/>
              <a:buNone/>
              <a:defRPr sz="2400">
                <a:solidFill>
                  <a:srgbClr val="0666D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1200"/>
              <a:buNone/>
              <a:defRPr sz="1200">
                <a:solidFill>
                  <a:srgbClr val="0666D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9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84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  <a:defRPr>
                <a:solidFill>
                  <a:srgbClr val="0666D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2100"/>
              <a:buChar char="•"/>
              <a:defRPr>
                <a:solidFill>
                  <a:srgbClr val="0666D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800"/>
              <a:buChar char="•"/>
              <a:defRPr>
                <a:solidFill>
                  <a:srgbClr val="0666D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500"/>
              <a:buChar char="•"/>
              <a:defRPr>
                <a:solidFill>
                  <a:srgbClr val="0666D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Char char="•"/>
              <a:defRPr>
                <a:solidFill>
                  <a:srgbClr val="0666D1"/>
                </a:solidFill>
              </a:defRPr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726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8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7.xml"/><Relationship Id="rId15" Type="http://schemas.openxmlformats.org/officeDocument/2006/relationships/image" Target="../media/image4.png"/><Relationship Id="rId10" Type="http://schemas.openxmlformats.org/officeDocument/2006/relationships/diagramData" Target="../diagrams/data8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7.xml"/><Relationship Id="rId14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10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9.xml"/><Relationship Id="rId15" Type="http://schemas.openxmlformats.org/officeDocument/2006/relationships/image" Target="../media/image4.png"/><Relationship Id="rId10" Type="http://schemas.openxmlformats.org/officeDocument/2006/relationships/diagramData" Target="../diagrams/data10.xml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9.xml"/><Relationship Id="rId14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hyperlink" Target="mailto:shimeng.wang.2024@anderson.ucla.edu" TargetMode="External"/><Relationship Id="rId5" Type="http://schemas.openxmlformats.org/officeDocument/2006/relationships/hyperlink" Target="mailto:mrigangka.medhi.2024@anderson.ucla.edu" TargetMode="External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microsoft.com/office/2007/relationships/diagramDrawing" Target="../diagrams/drawing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4.png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5.xml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image" Target="../media/image4.png"/><Relationship Id="rId10" Type="http://schemas.openxmlformats.org/officeDocument/2006/relationships/diagramData" Target="../diagrams/data6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extLst>
              <a:ext uri="{FF2B5EF4-FFF2-40B4-BE49-F238E27FC236}">
                <a16:creationId xmlns:a16="http://schemas.microsoft.com/office/drawing/2014/main" id="{B5E8B7F7-0DA7-F11D-8783-0FD30B73B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2"/>
    </mc:Choice>
    <mc:Fallback xmlns="">
      <p:transition spd="slow" advTm="8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None/>
            </a:pPr>
            <a:endParaRPr sz="1200" dirty="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01F9AF-2076-0507-0CC2-52D3ECBC2BC9}"/>
              </a:ext>
            </a:extLst>
          </p:cNvPr>
          <p:cNvGraphicFramePr/>
          <p:nvPr/>
        </p:nvGraphicFramePr>
        <p:xfrm>
          <a:off x="822960" y="1078992"/>
          <a:ext cx="7379208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0FAF06-5192-44A9-66A3-DB445B3E43BA}"/>
              </a:ext>
            </a:extLst>
          </p:cNvPr>
          <p:cNvSpPr txBox="1"/>
          <p:nvPr/>
        </p:nvSpPr>
        <p:spPr>
          <a:xfrm>
            <a:off x="1362456" y="2507349"/>
            <a:ext cx="42062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666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7C0AAE-ECF2-01A8-1448-D0D377D0E192}"/>
              </a:ext>
            </a:extLst>
          </p:cNvPr>
          <p:cNvSpPr txBox="1"/>
          <p:nvPr/>
        </p:nvSpPr>
        <p:spPr>
          <a:xfrm>
            <a:off x="1115568" y="3511929"/>
            <a:ext cx="42062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666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6ED50-1D1C-8FF6-7046-251BD59832AE}"/>
              </a:ext>
            </a:extLst>
          </p:cNvPr>
          <p:cNvSpPr txBox="1"/>
          <p:nvPr/>
        </p:nvSpPr>
        <p:spPr>
          <a:xfrm>
            <a:off x="1115568" y="1470545"/>
            <a:ext cx="42062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666D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681FE2-35F0-1784-3072-091F0C16D380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" name="Audio 4">
            <a:extLst>
              <a:ext uri="{FF2B5EF4-FFF2-40B4-BE49-F238E27FC236}">
                <a16:creationId xmlns:a16="http://schemas.microsoft.com/office/drawing/2014/main" id="{891C5CE8-8F75-3A49-85CB-5A7FDE688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1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13"/>
    </mc:Choice>
    <mc:Fallback xmlns="">
      <p:transition spd="slow" advTm="22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fontScale="90000"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2"/>
          </p:nvPr>
        </p:nvSpPr>
        <p:spPr>
          <a:xfrm>
            <a:off x="629858" y="1878800"/>
            <a:ext cx="76143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endParaRPr sz="1200" dirty="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2838240-B194-F8C0-5745-5E1B02689471}"/>
              </a:ext>
            </a:extLst>
          </p:cNvPr>
          <p:cNvGraphicFramePr/>
          <p:nvPr/>
        </p:nvGraphicFramePr>
        <p:xfrm>
          <a:off x="899842" y="1188720"/>
          <a:ext cx="7000574" cy="3415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F61EE95-BDE9-8FE5-B728-C89307C73CCA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AF25AEA9-EBA3-B9E8-64AF-2128ECF80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1"/>
    </mc:Choice>
    <mc:Fallback xmlns="">
      <p:transition spd="slow" advTm="2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Yahoo Auction Data Was Considered</a:t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629850" y="1339400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Publicly available keyword auction data from Yahoo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bidding activities of companies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 of search engine ads &amp; corresponding impressions / clicks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Collected over 4-month period in 2008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36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324" name="Google Shape;324;p36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4CA4251B-9A36-302B-56E8-91998C15B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6"/>
    </mc:Choice>
    <mc:Fallback xmlns="">
      <p:transition spd="slow" advTm="25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37037"/>
              <a:buFont typeface="Arial"/>
              <a:buNone/>
            </a:pPr>
            <a:r>
              <a:rPr lang="en-US"/>
              <a:t>Data Consisted of Bidding Information On Keyphrases</a:t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6261" y="1100130"/>
            <a:ext cx="5089102" cy="231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86261" y="3483986"/>
            <a:ext cx="1036947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629849" y="1331216"/>
            <a:ext cx="2556412" cy="67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Keyphrase bidding data (77.8M rows)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629841" y="3582685"/>
            <a:ext cx="2264188" cy="67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 fontScale="92500"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Keyphrase category data (75.3K rows)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3186261" y="1110874"/>
            <a:ext cx="5203595" cy="2025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3605639" y="3483986"/>
            <a:ext cx="584463" cy="2025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37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349" name="Google Shape;349;p37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74DEE6FE-93F5-3497-11EC-FFDAF9B87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9"/>
    </mc:Choice>
    <mc:Fallback xmlns="">
      <p:transition spd="slow" advTm="6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37037"/>
              <a:buFont typeface="Arial"/>
              <a:buNone/>
            </a:pPr>
            <a:r>
              <a:rPr lang="en-US"/>
              <a:t>Data Was Consistent With Standard Quality Checks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629849" y="1339400"/>
            <a:ext cx="3188007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Checked for missing values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Consistent domain check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Referential integrity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3742441" y="1432874"/>
            <a:ext cx="358219" cy="1414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D1"/>
          </a:solidFill>
          <a:ln w="254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100660" y="1339400"/>
            <a:ext cx="3864989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Correct data types in each column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Checked that each keyphrase was made up of only keywords from second file, no other words present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3742441" y="1995111"/>
            <a:ext cx="358219" cy="1414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D1"/>
          </a:solidFill>
          <a:ln w="254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3742441" y="2557349"/>
            <a:ext cx="358219" cy="1414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D1"/>
          </a:solidFill>
          <a:ln w="254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38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373" name="Google Shape;373;p38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50F9C4C2-6892-4D9E-6F5B-9A34E7626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7623" y="408638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7"/>
    </mc:Choice>
    <mc:Fallback xmlns="">
      <p:transition spd="slow" advTm="29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37037"/>
              <a:buFont typeface="Arial"/>
              <a:buNone/>
            </a:pPr>
            <a:r>
              <a:rPr lang="en-US"/>
              <a:t>Daily Avg Impressions And Clicks Exhibited Similar Trends</a:t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735220" y="1288235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844842" y="1577097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75.3K</a:t>
            </a:r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1921763" y="2969337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2031385" y="3258199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16.3K</a:t>
            </a:r>
            <a:endParaRPr/>
          </a:p>
        </p:txBody>
      </p:sp>
      <p:sp>
        <p:nvSpPr>
          <p:cNvPr id="395" name="Google Shape;395;p39"/>
          <p:cNvSpPr/>
          <p:nvPr/>
        </p:nvSpPr>
        <p:spPr>
          <a:xfrm>
            <a:off x="3123295" y="1292938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3232917" y="1581800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3.28</a:t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4434789" y="2969337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4544411" y="3258199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4.85</a:t>
            </a:r>
            <a:endParaRPr/>
          </a:p>
        </p:txBody>
      </p:sp>
      <p:sp>
        <p:nvSpPr>
          <p:cNvPr id="399" name="Google Shape;399;p39"/>
          <p:cNvSpPr/>
          <p:nvPr/>
        </p:nvSpPr>
        <p:spPr>
          <a:xfrm>
            <a:off x="5511371" y="1288235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5620993" y="1577097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11.23</a:t>
            </a:r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6947815" y="2969337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057437" y="3258199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0.18</a:t>
            </a: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231754" y="2271896"/>
            <a:ext cx="2344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Unique Keywords</a:t>
            </a:r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1263793" y="3916393"/>
            <a:ext cx="2344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Unique Accounts</a:t>
            </a:r>
            <a:endParaRPr/>
          </a:p>
        </p:txBody>
      </p:sp>
      <p:sp>
        <p:nvSpPr>
          <p:cNvPr id="405" name="Google Shape;405;p39"/>
          <p:cNvSpPr txBox="1"/>
          <p:nvPr/>
        </p:nvSpPr>
        <p:spPr>
          <a:xfrm>
            <a:off x="2750886" y="2271896"/>
            <a:ext cx="20682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of Keywords in a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3608474" y="3926781"/>
            <a:ext cx="27849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of Accounts Bidding for Same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4819172" y="2276598"/>
            <a:ext cx="2615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Daily Impressions per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6245827" y="3937168"/>
            <a:ext cx="2615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Daily Clicks per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39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410" name="Google Shape;410;p39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198A9D8C-08C3-BF26-2409-97B89000B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6"/>
    </mc:Choice>
    <mc:Fallback xmlns="">
      <p:transition spd="slow" advTm="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37037"/>
              <a:buFont typeface="Arial"/>
              <a:buNone/>
            </a:pPr>
            <a:r>
              <a:rPr lang="en-US"/>
              <a:t>Daily Avg Impressions And Clicks Exhibited Similar Trends</a:t>
            </a:r>
            <a:endParaRPr/>
          </a:p>
        </p:txBody>
      </p:sp>
      <p:pic>
        <p:nvPicPr>
          <p:cNvPr id="428" name="Google Shape;42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058" y="1674668"/>
            <a:ext cx="3944541" cy="275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4599" y="1674668"/>
            <a:ext cx="3944541" cy="289971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/>
        </p:nvSpPr>
        <p:spPr>
          <a:xfrm>
            <a:off x="629849" y="1339400"/>
            <a:ext cx="7305837" cy="42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Daily trends of avg clicks/impressions per keyphrase</a:t>
            </a:r>
            <a:endParaRPr sz="1800" b="0" i="0" u="none" strike="noStrike" cap="none">
              <a:solidFill>
                <a:srgbClr val="0666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40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432" name="Google Shape;432;p40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D71C183F-D362-9C8E-5844-7908C79E6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9"/>
    </mc:Choice>
    <mc:Fallback xmlns="">
      <p:transition spd="slow" advTm="1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/>
              <a:t>Initial Exploration Uncovered Clear Correlation Between Rank And Engagement</a:t>
            </a:r>
            <a:endParaRPr b="1"/>
          </a:p>
        </p:txBody>
      </p:sp>
      <p:pic>
        <p:nvPicPr>
          <p:cNvPr id="450" name="Google Shape;45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350100"/>
            <a:ext cx="3154894" cy="225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3981" y="2350084"/>
            <a:ext cx="3154894" cy="225199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/>
          <p:nvPr/>
        </p:nvSpPr>
        <p:spPr>
          <a:xfrm>
            <a:off x="629849" y="1339399"/>
            <a:ext cx="7305837" cy="110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 fontScale="92500" lnSpcReduction="20000"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8278"/>
              <a:buFont typeface="Roboto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Clicks &amp; impressions both have a downward trend with increasing rank</a:t>
            </a:r>
            <a:endParaRPr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8278"/>
              <a:buFont typeface="Roboto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Clicks monotonically decrease, big drop from 1 to 2</a:t>
            </a:r>
            <a:endParaRPr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68278"/>
              <a:buFont typeface="Roboto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Impressions spike at rank 11 because ads are positioned at the top of the second page</a:t>
            </a: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72072"/>
              <a:buFont typeface="Roboto"/>
              <a:buNone/>
            </a:pPr>
            <a:endParaRPr sz="1800" b="0" i="0" u="none" strike="noStrike" cap="none">
              <a:solidFill>
                <a:srgbClr val="0666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/>
          <p:nvPr/>
        </p:nvSpPr>
        <p:spPr>
          <a:xfrm rot="10800000" flipH="1">
            <a:off x="1981199" y="2982684"/>
            <a:ext cx="1317172" cy="1230087"/>
          </a:xfrm>
          <a:prstGeom prst="bentArrow">
            <a:avLst>
              <a:gd name="adj1" fmla="val 2876"/>
              <a:gd name="adj2" fmla="val 7761"/>
              <a:gd name="adj3" fmla="val 28678"/>
              <a:gd name="adj4" fmla="val 71471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1652495" y="2459556"/>
            <a:ext cx="272142" cy="20330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6061209" y="2520624"/>
            <a:ext cx="272142" cy="20470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1"/>
          <p:cNvSpPr/>
          <p:nvPr/>
        </p:nvSpPr>
        <p:spPr>
          <a:xfrm rot="10800000" flipH="1">
            <a:off x="5100349" y="2843893"/>
            <a:ext cx="928202" cy="837742"/>
          </a:xfrm>
          <a:prstGeom prst="bentArrow">
            <a:avLst>
              <a:gd name="adj1" fmla="val 2876"/>
              <a:gd name="adj2" fmla="val 7761"/>
              <a:gd name="adj3" fmla="val 28678"/>
              <a:gd name="adj4" fmla="val 71471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41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458" name="Google Shape;458;p41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B7B463C4-0946-7176-B634-992107841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73"/>
    </mc:Choice>
    <mc:Fallback xmlns="">
      <p:transition spd="slow" advTm="43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/>
              <a:t>Challenge Encountered: Large Dataset</a:t>
            </a:r>
            <a:endParaRPr b="1"/>
          </a:p>
        </p:txBody>
      </p:sp>
      <p:sp>
        <p:nvSpPr>
          <p:cNvPr id="476" name="Google Shape;476;p42"/>
          <p:cNvSpPr txBox="1"/>
          <p:nvPr/>
        </p:nvSpPr>
        <p:spPr>
          <a:xfrm>
            <a:off x="629850" y="1339400"/>
            <a:ext cx="3829028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Large data volume</a:t>
            </a:r>
            <a:endParaRPr/>
          </a:p>
          <a:p>
            <a:pPr marL="9144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77 million records</a:t>
            </a:r>
            <a:endParaRPr/>
          </a:p>
          <a:p>
            <a:pPr marL="59055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Computationally intractable </a:t>
            </a:r>
            <a:endParaRPr/>
          </a:p>
          <a:p>
            <a:pPr marL="9144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lots of time and memory</a:t>
            </a:r>
            <a:endParaRPr/>
          </a:p>
        </p:txBody>
      </p:sp>
      <p:sp>
        <p:nvSpPr>
          <p:cNvPr id="477" name="Google Shape;477;p42"/>
          <p:cNvSpPr txBox="1"/>
          <p:nvPr/>
        </p:nvSpPr>
        <p:spPr>
          <a:xfrm>
            <a:off x="5382703" y="1641852"/>
            <a:ext cx="26866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Need to find a way to find a small but representative sample</a:t>
            </a:r>
            <a:endParaRPr sz="1800" b="0" i="0" u="none" strike="noStrike" cap="none">
              <a:solidFill>
                <a:srgbClr val="0666D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4392890" y="1923067"/>
            <a:ext cx="659877" cy="2356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666D1"/>
          </a:solidFill>
          <a:ln w="254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42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480" name="Google Shape;480;p42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2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0EB017E5-7C54-ED29-7623-C1F71DF23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4"/>
    </mc:Choice>
    <mc:Fallback xmlns="">
      <p:transition spd="slow" advTm="35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/>
              <a:t>Refined Data Cleaning Strategy was considered to avoid bias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629841" y="1500441"/>
            <a:ext cx="7476320" cy="3144282"/>
            <a:chOff x="0" y="2568"/>
            <a:chExt cx="7476320" cy="3144282"/>
          </a:xfrm>
        </p:grpSpPr>
        <p:sp>
          <p:nvSpPr>
            <p:cNvPr id="499" name="Google Shape;499;p43"/>
            <p:cNvSpPr/>
            <p:nvPr/>
          </p:nvSpPr>
          <p:spPr>
            <a:xfrm rot="5400000">
              <a:off x="-234109" y="236677"/>
              <a:ext cx="1560728" cy="1092510"/>
            </a:xfrm>
            <a:prstGeom prst="chevron">
              <a:avLst>
                <a:gd name="adj" fmla="val 50000"/>
              </a:avLst>
            </a:prstGeom>
            <a:solidFill>
              <a:srgbClr val="0666D1"/>
            </a:solidFill>
            <a:ln w="25400" cap="flat" cmpd="sng">
              <a:solidFill>
                <a:srgbClr val="0666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 txBox="1"/>
            <p:nvPr/>
          </p:nvSpPr>
          <p:spPr>
            <a:xfrm>
              <a:off x="0" y="548823"/>
              <a:ext cx="1092510" cy="468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Initial Strategy</a:t>
              </a: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 rot="5400000">
              <a:off x="3230923" y="-2135845"/>
              <a:ext cx="1014473" cy="5291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0666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 txBox="1"/>
            <p:nvPr/>
          </p:nvSpPr>
          <p:spPr>
            <a:xfrm>
              <a:off x="1092510" y="52090"/>
              <a:ext cx="5241778" cy="915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Filtering by days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There are risks of bias and incomplete representation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 rot="5400000">
              <a:off x="-396034" y="1658305"/>
              <a:ext cx="1884579" cy="1092510"/>
            </a:xfrm>
            <a:prstGeom prst="chevron">
              <a:avLst>
                <a:gd name="adj" fmla="val 50000"/>
              </a:avLst>
            </a:prstGeom>
            <a:solidFill>
              <a:srgbClr val="0666D1"/>
            </a:solidFill>
            <a:ln w="25400" cap="flat" cmpd="sng">
              <a:solidFill>
                <a:srgbClr val="0666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 txBox="1"/>
            <p:nvPr/>
          </p:nvSpPr>
          <p:spPr>
            <a:xfrm>
              <a:off x="1" y="1808525"/>
              <a:ext cx="1092510" cy="792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Refined Strategy</a:t>
              </a: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 rot="5400000">
              <a:off x="3663060" y="-1260472"/>
              <a:ext cx="1242709" cy="6383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0666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 txBox="1"/>
            <p:nvPr/>
          </p:nvSpPr>
          <p:spPr>
            <a:xfrm>
              <a:off x="1092510" y="1370742"/>
              <a:ext cx="6323146" cy="1121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2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Random selection of 1,000 key phrases among all key phrases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D0D0D"/>
                </a:buClr>
                <a:buSzPts val="12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No bias based on trends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D0D0D"/>
                </a:buClr>
                <a:buSzPts val="12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rPr>
                <a:t>Reduction to 84.7K records for a manageable and representative dataset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43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508" name="Google Shape;508;p43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3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D20A586A-72F6-BE07-0255-521588C34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52"/>
    </mc:Choice>
    <mc:Fallback xmlns="">
      <p:transition spd="slow" advTm="48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West Coast Wizards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" sz="1100"/>
              <a:t>Shimeng (Summer) Wang     Mrigangka Medhi     Peilin (Penny) Zhao</a:t>
            </a:r>
            <a:endParaRPr sz="11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107" name="Google Shape;107;p26"/>
          <p:cNvSpPr/>
          <p:nvPr/>
        </p:nvSpPr>
        <p:spPr>
          <a:xfrm>
            <a:off x="364050" y="723900"/>
            <a:ext cx="8415900" cy="15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4400"/>
              <a:buFont typeface="Calibri"/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Deciphering the Influence of Ad Rank on Customer Engagement in Search Engine Marketing using SAS®</a:t>
            </a:r>
            <a:endParaRPr sz="9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4400"/>
              <a:buFont typeface="Calibri"/>
              <a:buNone/>
            </a:pPr>
            <a:endParaRPr sz="9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337" y="3651250"/>
            <a:ext cx="1607325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44D041FB-FD49-9EF6-9D22-8E6A95940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3"/>
    </mc:Choice>
    <mc:Fallback xmlns="">
      <p:transition spd="slow" advTm="18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>
            <a:spLocks noGrp="1"/>
          </p:cNvSpPr>
          <p:nvPr>
            <p:ph type="title"/>
          </p:nvPr>
        </p:nvSpPr>
        <p:spPr>
          <a:xfrm>
            <a:off x="629858" y="1843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/>
              <a:t>Quality Checks Were Performed On The Smaller Dataset</a:t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775591" y="1377724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885213" y="1666586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1.6K</a:t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1962134" y="3058826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2071756" y="3347688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856</a:t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3163666" y="1382427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3273288" y="1671289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3.29</a:t>
            </a:r>
            <a:endParaRPr dirty="0"/>
          </a:p>
        </p:txBody>
      </p:sp>
      <p:sp>
        <p:nvSpPr>
          <p:cNvPr id="532" name="Google Shape;532;p44"/>
          <p:cNvSpPr/>
          <p:nvPr/>
        </p:nvSpPr>
        <p:spPr>
          <a:xfrm>
            <a:off x="4475160" y="3058826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4584782" y="3347688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4.88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5551742" y="1377724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5661364" y="1666586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11.25</a:t>
            </a: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6988186" y="3058826"/>
            <a:ext cx="970359" cy="947057"/>
          </a:xfrm>
          <a:prstGeom prst="flowChartConnector">
            <a:avLst/>
          </a:prstGeom>
          <a:noFill/>
          <a:ln w="38100" cap="flat" cmpd="sng">
            <a:solidFill>
              <a:srgbClr val="066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7097808" y="3347688"/>
            <a:ext cx="760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rPr>
              <a:t>0.18</a:t>
            </a:r>
            <a:endParaRPr/>
          </a:p>
        </p:txBody>
      </p:sp>
      <p:sp>
        <p:nvSpPr>
          <p:cNvPr id="538" name="Google Shape;538;p44"/>
          <p:cNvSpPr txBox="1"/>
          <p:nvPr/>
        </p:nvSpPr>
        <p:spPr>
          <a:xfrm>
            <a:off x="272125" y="2361385"/>
            <a:ext cx="2344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Unique Keywords</a:t>
            </a:r>
            <a:endParaRPr/>
          </a:p>
        </p:txBody>
      </p:sp>
      <p:sp>
        <p:nvSpPr>
          <p:cNvPr id="539" name="Google Shape;539;p44"/>
          <p:cNvSpPr txBox="1"/>
          <p:nvPr/>
        </p:nvSpPr>
        <p:spPr>
          <a:xfrm>
            <a:off x="1304164" y="4005882"/>
            <a:ext cx="2344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Unique Accounts</a:t>
            </a:r>
            <a:endParaRPr/>
          </a:p>
        </p:txBody>
      </p:sp>
      <p:sp>
        <p:nvSpPr>
          <p:cNvPr id="540" name="Google Shape;540;p44"/>
          <p:cNvSpPr txBox="1"/>
          <p:nvPr/>
        </p:nvSpPr>
        <p:spPr>
          <a:xfrm>
            <a:off x="2791257" y="2361385"/>
            <a:ext cx="20682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of Keywords in a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648845" y="4004356"/>
            <a:ext cx="27849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of Accounts Bidding for Same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4859543" y="2366087"/>
            <a:ext cx="2615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Daily Impressions per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4"/>
          <p:cNvSpPr txBox="1"/>
          <p:nvPr/>
        </p:nvSpPr>
        <p:spPr>
          <a:xfrm>
            <a:off x="6247063" y="4004356"/>
            <a:ext cx="2615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Avg. # Daily Clicks per Keyphrase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" name="Google Shape;544;p44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545" name="Google Shape;545;p44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021BE2D3-9352-61A3-AE60-41EC33100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9"/>
    </mc:Choice>
    <mc:Fallback xmlns="">
      <p:transition spd="slow" advTm="1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629858" y="1843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 dirty="0"/>
              <a:t>Quality Checks Were Performed On The Smaller Dataset</a:t>
            </a:r>
            <a:endParaRPr dirty="0"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1279" y="1512014"/>
            <a:ext cx="3452113" cy="272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858" y="1512014"/>
            <a:ext cx="3452113" cy="2728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45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566" name="Google Shape;566;p45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5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5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5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B3A2104B-DEAF-26E3-5F33-C2F5D3A8E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0"/>
    </mc:Choice>
    <mc:Fallback xmlns="">
      <p:transition spd="slow" advTm="1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 txBox="1">
            <a:spLocks noGrp="1"/>
          </p:cNvSpPr>
          <p:nvPr>
            <p:ph type="title"/>
          </p:nvPr>
        </p:nvSpPr>
        <p:spPr>
          <a:xfrm>
            <a:off x="31126" y="0"/>
            <a:ext cx="9112873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CTR Was Determined To Measure Ad-Potency</a:t>
            </a:r>
            <a:endParaRPr dirty="0"/>
          </a:p>
        </p:txBody>
      </p:sp>
      <p:sp>
        <p:nvSpPr>
          <p:cNvPr id="584" name="Google Shape;584;p46"/>
          <p:cNvSpPr txBox="1">
            <a:spLocks noGrp="1"/>
          </p:cNvSpPr>
          <p:nvPr>
            <p:ph type="body" idx="2"/>
          </p:nvPr>
        </p:nvSpPr>
        <p:spPr>
          <a:xfrm>
            <a:off x="629841" y="1190099"/>
            <a:ext cx="3539388" cy="29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Click-through rate (CTR)</a:t>
            </a:r>
            <a:endParaRPr dirty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Courier New"/>
              <a:buChar char="o"/>
            </a:pPr>
            <a:r>
              <a:rPr lang="en-US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Measure the conversion rate of impressions made</a:t>
            </a:r>
            <a:endParaRPr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Handling anomalies (CTR &gt; 1)</a:t>
            </a:r>
            <a:endParaRPr sz="1800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CTR monotonically decrease, big drop from 1 to 2</a:t>
            </a:r>
            <a:endParaRPr dirty="0"/>
          </a:p>
        </p:txBody>
      </p:sp>
      <p:pic>
        <p:nvPicPr>
          <p:cNvPr id="585" name="Google Shape;585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9241" y="1414760"/>
            <a:ext cx="3681502" cy="274358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6"/>
          <p:cNvSpPr/>
          <p:nvPr/>
        </p:nvSpPr>
        <p:spPr>
          <a:xfrm>
            <a:off x="4885551" y="1647075"/>
            <a:ext cx="328706" cy="241329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 rot="10800000" flipH="1">
            <a:off x="5484269" y="2098149"/>
            <a:ext cx="1317172" cy="1230087"/>
          </a:xfrm>
          <a:prstGeom prst="bentArrow">
            <a:avLst>
              <a:gd name="adj1" fmla="val 2876"/>
              <a:gd name="adj2" fmla="val 7761"/>
              <a:gd name="adj3" fmla="val 28678"/>
              <a:gd name="adj4" fmla="val 71471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8" name="Google Shape;588;p46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589" name="Google Shape;589;p46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6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6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6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6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C87B82B1-1FFE-4C26-56CD-9C1BA3977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20"/>
    </mc:Choice>
    <mc:Fallback xmlns="">
      <p:transition spd="slow" advTm="72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>
            <a:spLocks noGrp="1"/>
          </p:cNvSpPr>
          <p:nvPr>
            <p:ph type="title"/>
          </p:nvPr>
        </p:nvSpPr>
        <p:spPr>
          <a:xfrm>
            <a:off x="629840" y="273844"/>
            <a:ext cx="8113565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 dirty="0"/>
              <a:t>Additional Predictor Variables Were Introduced</a:t>
            </a:r>
            <a:endParaRPr dirty="0"/>
          </a:p>
        </p:txBody>
      </p:sp>
      <p:sp>
        <p:nvSpPr>
          <p:cNvPr id="607" name="Google Shape;607;p47"/>
          <p:cNvSpPr txBox="1"/>
          <p:nvPr/>
        </p:nvSpPr>
        <p:spPr>
          <a:xfrm>
            <a:off x="629850" y="1339400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Keyword extraction and dummy variable generation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Dummy binary variable for each keyword</a:t>
            </a:r>
            <a:endParaRPr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Calculation of competitors per keyphrase</a:t>
            </a:r>
            <a:endParaRPr sz="1800" b="0" i="0" u="none" strike="noStrike" cap="none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Calculate at an overall level, not daily</a:t>
            </a:r>
            <a:endParaRPr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○"/>
            </a:pPr>
            <a:r>
              <a:rPr lang="en-US" sz="1800" b="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Competitors can bid on the keyphrase on different days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47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609" name="Google Shape;609;p47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509A2494-4F2A-B13E-D155-C72524C52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7623" y="4027328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24"/>
    </mc:Choice>
    <mc:Fallback xmlns="">
      <p:transition spd="slow" advTm="51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 txBox="1">
            <a:spLocks noGrp="1"/>
          </p:cNvSpPr>
          <p:nvPr>
            <p:ph type="title"/>
          </p:nvPr>
        </p:nvSpPr>
        <p:spPr>
          <a:xfrm>
            <a:off x="629850" y="15573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Linear Regression For Causal Inference</a:t>
            </a:r>
            <a:endParaRPr dirty="0"/>
          </a:p>
        </p:txBody>
      </p:sp>
      <p:sp>
        <p:nvSpPr>
          <p:cNvPr id="627" name="Google Shape;627;p48"/>
          <p:cNvSpPr txBox="1"/>
          <p:nvPr/>
        </p:nvSpPr>
        <p:spPr>
          <a:xfrm>
            <a:off x="629850" y="1339400"/>
            <a:ext cx="828555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Impact of ad rank</a:t>
            </a: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on customer engagement metrics	</a:t>
            </a:r>
          </a:p>
          <a:p>
            <a:pPr marL="152400" lvl="2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Clicks</a:t>
            </a:r>
            <a:endParaRPr lang="en-US" sz="1800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Impression</a:t>
            </a:r>
            <a:endParaRPr lang="en-US" sz="1800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Click through rate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The coefficient reflects how improving in 1 unit in rank </a:t>
            </a: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affects engagement metrics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Look at </a:t>
            </a: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a particular</a:t>
            </a: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jump in rank </a:t>
            </a:r>
          </a:p>
          <a:p>
            <a:pPr marL="152400" lvl="2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rank </a:t>
            </a: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1 -&gt; rank 2</a:t>
            </a:r>
          </a:p>
          <a:p>
            <a:pPr marL="152400" lvl="2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rank 3 -&gt; rank 4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8" name="Google Shape;628;p48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629" name="Google Shape;629;p48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Audio Recording Mar 26, 2024 at 7:12:33 PM">
            <a:hlinkClick r:id="" action="ppaction://media"/>
            <a:extLst>
              <a:ext uri="{FF2B5EF4-FFF2-40B4-BE49-F238E27FC236}">
                <a16:creationId xmlns:a16="http://schemas.microsoft.com/office/drawing/2014/main" id="{858F5DCF-CD4C-50A8-BD03-F37BACFA5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6143" y="328106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>
            <a:spLocks noGrp="1"/>
          </p:cNvSpPr>
          <p:nvPr>
            <p:ph type="title"/>
          </p:nvPr>
        </p:nvSpPr>
        <p:spPr>
          <a:xfrm>
            <a:off x="629850" y="188941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Simple Approach may cause OVB</a:t>
            </a:r>
            <a:endParaRPr dirty="0"/>
          </a:p>
        </p:txBody>
      </p:sp>
      <p:sp>
        <p:nvSpPr>
          <p:cNvPr id="647" name="Google Shape;647;p49"/>
          <p:cNvSpPr txBox="1"/>
          <p:nvPr/>
        </p:nvSpPr>
        <p:spPr>
          <a:xfrm>
            <a:off x="629850" y="1339400"/>
            <a:ext cx="7643900" cy="320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Regression Model: </a:t>
            </a:r>
          </a:p>
          <a:p>
            <a:pPr marL="152400" lvl="1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1" i="1" u="none" strike="noStrike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US" altLang="zh-CN" sz="1800" b="1" i="1" u="none" strike="noStrike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-</a:t>
            </a:r>
            <a:r>
              <a:rPr lang="zh-CN" altLang="en-US" sz="1800" b="1" i="1" u="none" strike="noStrike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Clicks_per_ad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β0 + β1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Ad_ranks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ε</a:t>
            </a:r>
            <a:endParaRPr lang="en-US" sz="1800" b="1" i="1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marL="152400" lvl="1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	</a:t>
            </a:r>
            <a:r>
              <a:rPr lang="en-US" altLang="zh-CN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-</a:t>
            </a:r>
            <a:r>
              <a:rPr lang="zh-CN" altLang="en-US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 </a:t>
            </a:r>
            <a:r>
              <a:rPr lang="en-US" sz="1800" b="1" i="1" dirty="0" err="1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Impression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_per_ad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β0 + β1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Ad_ranks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ε</a:t>
            </a:r>
            <a:endParaRPr lang="en-US" sz="1800" b="1" i="1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lvl="1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	</a:t>
            </a:r>
            <a:r>
              <a:rPr lang="en-US" altLang="zh-CN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-</a:t>
            </a:r>
            <a:r>
              <a:rPr lang="zh-CN" altLang="en-US" sz="1800" b="1" i="1" cap="none" dirty="0">
                <a:solidFill>
                  <a:srgbClr val="0D0D0D"/>
                </a:solidFill>
                <a:latin typeface="Roboto" panose="02000000000000000000" pitchFamily="2" charset="0"/>
                <a:ea typeface="Calibri"/>
                <a:cs typeface="Calibri"/>
                <a:sym typeface="Calibri"/>
              </a:rPr>
              <a:t>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CTR_per_ad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β0 + β1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Ad_ranks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ε</a:t>
            </a:r>
            <a:endParaRPr lang="en-US" sz="1800" b="1" i="1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endParaRPr lang="en-US" sz="1800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Problem → introduce OVB</a:t>
            </a:r>
          </a:p>
        </p:txBody>
      </p:sp>
      <p:grpSp>
        <p:nvGrpSpPr>
          <p:cNvPr id="648" name="Google Shape;648;p49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649" name="Google Shape;649;p49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7:07:11 PM">
            <a:hlinkClick r:id="" action="ppaction://media"/>
            <a:extLst>
              <a:ext uri="{FF2B5EF4-FFF2-40B4-BE49-F238E27FC236}">
                <a16:creationId xmlns:a16="http://schemas.microsoft.com/office/drawing/2014/main" id="{BF178C6E-CF5F-B950-F086-5E635C5BE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950" y="3581656"/>
            <a:ext cx="812800" cy="812800"/>
          </a:xfrm>
          <a:prstGeom prst="rect">
            <a:avLst/>
          </a:prstGeom>
        </p:spPr>
      </p:pic>
      <p:sp>
        <p:nvSpPr>
          <p:cNvPr id="3" name="AutoShape 2" descr="An Interesting Aspect of the Omitted Variable Bias | R-bloggers">
            <a:extLst>
              <a:ext uri="{FF2B5EF4-FFF2-40B4-BE49-F238E27FC236}">
                <a16:creationId xmlns:a16="http://schemas.microsoft.com/office/drawing/2014/main" id="{AF2FD09E-E9AF-D6B2-1D3E-B21FCD207B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n Interesting Aspect of the Omitted Variable Bias | R-bloggers">
            <a:extLst>
              <a:ext uri="{FF2B5EF4-FFF2-40B4-BE49-F238E27FC236}">
                <a16:creationId xmlns:a16="http://schemas.microsoft.com/office/drawing/2014/main" id="{1D2DB2BF-BE3C-8D85-6454-F19D3A6426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An Interesting Aspect of the Omitted Variable Bias | R-bloggers">
            <a:extLst>
              <a:ext uri="{FF2B5EF4-FFF2-40B4-BE49-F238E27FC236}">
                <a16:creationId xmlns:a16="http://schemas.microsoft.com/office/drawing/2014/main" id="{E896D945-E4EA-1487-4011-BC0A76D69B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diagram of different types of variable&#10;&#10;Description automatically generated">
            <a:extLst>
              <a:ext uri="{FF2B5EF4-FFF2-40B4-BE49-F238E27FC236}">
                <a16:creationId xmlns:a16="http://schemas.microsoft.com/office/drawing/2014/main" id="{61236111-2DC0-5A43-2DB7-B8BB3EC4C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683" y="2749751"/>
            <a:ext cx="2363034" cy="1634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>
            <a:spLocks noGrp="1"/>
          </p:cNvSpPr>
          <p:nvPr>
            <p:ph type="title"/>
          </p:nvPr>
        </p:nvSpPr>
        <p:spPr>
          <a:xfrm>
            <a:off x="629849" y="197561"/>
            <a:ext cx="914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Introduce control variables to prevent OVB</a:t>
            </a:r>
            <a:endParaRPr dirty="0"/>
          </a:p>
        </p:txBody>
      </p:sp>
      <p:sp>
        <p:nvSpPr>
          <p:cNvPr id="667" name="Google Shape;667;p50"/>
          <p:cNvSpPr txBox="1"/>
          <p:nvPr/>
        </p:nvSpPr>
        <p:spPr>
          <a:xfrm>
            <a:off x="629849" y="1339399"/>
            <a:ext cx="8176693" cy="332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</a:p>
          <a:p>
            <a:pPr marL="152400" lvl="1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effectLst/>
                <a:latin typeface="Calibri"/>
                <a:cs typeface="Calibri"/>
                <a:sym typeface="Calibri"/>
              </a:rPr>
              <a:t>	</a:t>
            </a:r>
            <a:r>
              <a:rPr lang="en-US" sz="1800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-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Clicks_per_ad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β0 + β1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Ad_ranks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β2 * 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Time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β3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Account_ID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	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β4 * 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Keyword_1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β5 * 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Keyword_2 + ...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β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n * </a:t>
            </a:r>
            <a:r>
              <a:rPr lang="en-US" sz="1800" b="1" i="1" u="none" strike="noStrike" dirty="0" err="1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Keyword_n</a:t>
            </a:r>
            <a:r>
              <a:rPr lang="en-US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 + </a:t>
            </a:r>
            <a:r>
              <a:rPr lang="el-GR" sz="1800" b="1" i="1" u="none" strike="noStrike" dirty="0">
                <a:solidFill>
                  <a:srgbClr val="0D0D0D"/>
                </a:solidFill>
                <a:effectLst/>
                <a:latin typeface="Roboto" panose="02000000000000000000" pitchFamily="2" charset="0"/>
              </a:rPr>
              <a:t>ε</a:t>
            </a:r>
            <a:endParaRPr lang="en-US" sz="1800" b="1" i="1" u="none" strike="noStrike" dirty="0">
              <a:solidFill>
                <a:srgbClr val="0D0D0D"/>
              </a:solidFill>
              <a:effectLst/>
              <a:latin typeface="Roboto" panose="02000000000000000000" pitchFamily="2" charset="0"/>
            </a:endParaRPr>
          </a:p>
          <a:p>
            <a:pPr marL="152400" lvl="1">
              <a:lnSpc>
                <a:spcPct val="115000"/>
              </a:lnSpc>
              <a:buClr>
                <a:srgbClr val="0D0D0D"/>
              </a:buClr>
              <a:buSzPts val="1200"/>
            </a:pPr>
            <a:endParaRPr b="1" i="1"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Time fixed effect: Day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Unit fixed effect: Account ID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Keyword dummies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Additional controlled variables</a:t>
            </a:r>
          </a:p>
          <a:p>
            <a:pPr marL="152400" lvl="4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altLang="zh-CN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zh-CN" alt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model 2: + number of competitors</a:t>
            </a:r>
          </a:p>
          <a:p>
            <a:pPr marL="152400" lvl="4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	- model 3: + number of competitors </a:t>
            </a:r>
            <a:r>
              <a:rPr lang="en-US" sz="1800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&amp; average bid amount</a:t>
            </a:r>
            <a:endParaRPr lang="en-US" sz="1800" b="0" i="0" u="none" strike="noStrike" cap="none" dirty="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endParaRPr lang="en-US" dirty="0"/>
          </a:p>
        </p:txBody>
      </p:sp>
      <p:grpSp>
        <p:nvGrpSpPr>
          <p:cNvPr id="668" name="Google Shape;668;p50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669" name="Google Shape;669;p50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7:20:29 PM">
            <a:hlinkClick r:id="" action="ppaction://media"/>
            <a:extLst>
              <a:ext uri="{FF2B5EF4-FFF2-40B4-BE49-F238E27FC236}">
                <a16:creationId xmlns:a16="http://schemas.microsoft.com/office/drawing/2014/main" id="{54094415-075D-81E5-1A00-0FDD3CE55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0950" y="344376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 txBox="1">
            <a:spLocks noGrp="1"/>
          </p:cNvSpPr>
          <p:nvPr>
            <p:ph type="title"/>
          </p:nvPr>
        </p:nvSpPr>
        <p:spPr>
          <a:xfrm>
            <a:off x="150869" y="28019"/>
            <a:ext cx="9134645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Model 3 provides the most comprehensive insights</a:t>
            </a:r>
            <a:endParaRPr dirty="0"/>
          </a:p>
        </p:txBody>
      </p:sp>
      <p:sp>
        <p:nvSpPr>
          <p:cNvPr id="687" name="Google Shape;687;p51"/>
          <p:cNvSpPr txBox="1"/>
          <p:nvPr/>
        </p:nvSpPr>
        <p:spPr>
          <a:xfrm>
            <a:off x="629841" y="1543981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endParaRPr dirty="0"/>
          </a:p>
        </p:txBody>
      </p:sp>
      <p:grpSp>
        <p:nvGrpSpPr>
          <p:cNvPr id="688" name="Google Shape;688;p51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689" name="Google Shape;689;p51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1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1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Recording Mar 26, 2024 at 8:58:10 PM">
            <a:hlinkClick r:id="" action="ppaction://media"/>
            <a:extLst>
              <a:ext uri="{FF2B5EF4-FFF2-40B4-BE49-F238E27FC236}">
                <a16:creationId xmlns:a16="http://schemas.microsoft.com/office/drawing/2014/main" id="{333FC5E0-86A8-81D7-B97F-756D6CEB6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639397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321C8-56E6-2D01-344A-1E77096AE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45102"/>
            <a:ext cx="7772400" cy="884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C884A6-6CC0-D23E-ACFF-113EB2736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42195"/>
            <a:ext cx="7772400" cy="884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A8CC15-233B-C48B-0BC9-F1195019F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409651"/>
            <a:ext cx="7772400" cy="884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0E10-BAB8-CDA2-C247-A97A3BD1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3157"/>
            <a:ext cx="9144000" cy="994173"/>
          </a:xfrm>
        </p:spPr>
        <p:txBody>
          <a:bodyPr/>
          <a:lstStyle/>
          <a:p>
            <a:r>
              <a:rPr lang="en-US" dirty="0"/>
              <a:t>Impact of ad rank on Impressions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E0F72-4EBC-6BDD-8E7F-47F597A6A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294916"/>
            <a:ext cx="7886700" cy="157474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 rank increase by one -&gt; decrease in impressions by 0.31 units</a:t>
            </a:r>
          </a:p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ad rank generally translates to greater visibility to potential customers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718264-0890-FA61-2846-D52B6AA8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35614"/>
            <a:ext cx="7772400" cy="1310332"/>
          </a:xfrm>
          <a:prstGeom prst="rect">
            <a:avLst/>
          </a:prstGeom>
        </p:spPr>
      </p:pic>
      <p:pic>
        <p:nvPicPr>
          <p:cNvPr id="6" name="Audio Recording Mar 26, 2024 at 8:59:55 PM">
            <a:hlinkClick r:id="" action="ppaction://media"/>
            <a:extLst>
              <a:ext uri="{FF2B5EF4-FFF2-40B4-BE49-F238E27FC236}">
                <a16:creationId xmlns:a16="http://schemas.microsoft.com/office/drawing/2014/main" id="{2D38FC07-1500-9161-008E-8BFD50BB6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721" y="2738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2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Impact of ad rank on clicks &amp; CTR</a:t>
            </a:r>
            <a:endParaRPr dirty="0"/>
          </a:p>
        </p:txBody>
      </p:sp>
      <p:grpSp>
        <p:nvGrpSpPr>
          <p:cNvPr id="709" name="Google Shape;709;p52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710" name="Google Shape;710;p52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2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9:02:43 PM">
            <a:hlinkClick r:id="" action="ppaction://media"/>
            <a:extLst>
              <a:ext uri="{FF2B5EF4-FFF2-40B4-BE49-F238E27FC236}">
                <a16:creationId xmlns:a16="http://schemas.microsoft.com/office/drawing/2014/main" id="{F6F787FE-1D7C-ECA5-2478-5E07F68C8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3007" y="263008"/>
            <a:ext cx="812800" cy="8128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5BEE10-0D8B-5F01-9F80-15DC929BD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236025"/>
            <a:ext cx="7772400" cy="13103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F61C28-AAB2-7184-811C-8AD604244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2751615"/>
            <a:ext cx="7772400" cy="1310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/>
              <a:t>Team Members</a:t>
            </a:r>
          </a:p>
        </p:txBody>
      </p:sp>
      <p:sp>
        <p:nvSpPr>
          <p:cNvPr id="115" name="Google Shape;115;p27"/>
          <p:cNvSpPr txBox="1"/>
          <p:nvPr/>
        </p:nvSpPr>
        <p:spPr>
          <a:xfrm>
            <a:off x="2576660" y="3370849"/>
            <a:ext cx="211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Shimeng (Summer) Wang</a:t>
            </a:r>
          </a:p>
        </p:txBody>
      </p:sp>
      <p:sp>
        <p:nvSpPr>
          <p:cNvPr id="116" name="Google Shape;116;p27"/>
          <p:cNvSpPr txBox="1"/>
          <p:nvPr/>
        </p:nvSpPr>
        <p:spPr>
          <a:xfrm>
            <a:off x="4514712" y="3370849"/>
            <a:ext cx="211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Mrigangka Medhi</a:t>
            </a:r>
          </a:p>
        </p:txBody>
      </p:sp>
      <p:sp>
        <p:nvSpPr>
          <p:cNvPr id="117" name="Google Shape;117;p27"/>
          <p:cNvSpPr txBox="1"/>
          <p:nvPr/>
        </p:nvSpPr>
        <p:spPr>
          <a:xfrm>
            <a:off x="6398850" y="3370849"/>
            <a:ext cx="211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Peilin (Penny) Zhao</a:t>
            </a:r>
          </a:p>
        </p:txBody>
      </p:sp>
      <p:pic>
        <p:nvPicPr>
          <p:cNvPr id="2" name="Picture 2" descr="Portrait image of Francisco Castro">
            <a:extLst>
              <a:ext uri="{FF2B5EF4-FFF2-40B4-BE49-F238E27FC236}">
                <a16:creationId xmlns:a16="http://schemas.microsoft.com/office/drawing/2014/main" id="{F416B743-ACE8-BA40-6E1F-F606469B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6" y="1601995"/>
            <a:ext cx="1651777" cy="16517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ortrait image for Shimeng (Summer) Wang">
            <a:extLst>
              <a:ext uri="{FF2B5EF4-FFF2-40B4-BE49-F238E27FC236}">
                <a16:creationId xmlns:a16="http://schemas.microsoft.com/office/drawing/2014/main" id="{7258A135-38B5-5726-1016-FE78F8A6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22" y="1601995"/>
            <a:ext cx="1651776" cy="16517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ortrait image for Mrigangka Medhi">
            <a:extLst>
              <a:ext uri="{FF2B5EF4-FFF2-40B4-BE49-F238E27FC236}">
                <a16:creationId xmlns:a16="http://schemas.microsoft.com/office/drawing/2014/main" id="{E215E1E2-7822-B404-C274-786B3AF5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117" y="1601995"/>
            <a:ext cx="1651776" cy="16517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ortrait image for Peilin (Penny) Zhao">
            <a:extLst>
              <a:ext uri="{FF2B5EF4-FFF2-40B4-BE49-F238E27FC236}">
                <a16:creationId xmlns:a16="http://schemas.microsoft.com/office/drawing/2014/main" id="{687335E2-4F62-36A6-FAC4-0763B152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212" y="1601995"/>
            <a:ext cx="1651776" cy="16517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5;p27">
            <a:extLst>
              <a:ext uri="{FF2B5EF4-FFF2-40B4-BE49-F238E27FC236}">
                <a16:creationId xmlns:a16="http://schemas.microsoft.com/office/drawing/2014/main" id="{4E842021-871F-8AF8-FFC8-6550E86D9704}"/>
              </a:ext>
            </a:extLst>
          </p:cNvPr>
          <p:cNvSpPr txBox="1"/>
          <p:nvPr/>
        </p:nvSpPr>
        <p:spPr>
          <a:xfrm>
            <a:off x="840638" y="3370849"/>
            <a:ext cx="1789936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Francisco Castro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3C47F36-3506-49FB-4ACF-4B86D6C98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7"/>
    </mc:Choice>
    <mc:Fallback xmlns="">
      <p:transition spd="slow" advTm="24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 rank has the most significant effect on </a:t>
            </a:r>
            <a:br>
              <a:rPr lang="en-US" dirty="0"/>
            </a:br>
            <a:r>
              <a:rPr lang="en-US" dirty="0"/>
              <a:t>Customer Engagement </a:t>
            </a:r>
            <a:endParaRPr dirty="0"/>
          </a:p>
        </p:txBody>
      </p:sp>
      <p:sp>
        <p:nvSpPr>
          <p:cNvPr id="729" name="Google Shape;729;p53"/>
          <p:cNvSpPr txBox="1"/>
          <p:nvPr/>
        </p:nvSpPr>
        <p:spPr>
          <a:xfrm>
            <a:off x="155972" y="2504245"/>
            <a:ext cx="3615157" cy="141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endParaRPr dirty="0"/>
          </a:p>
        </p:txBody>
      </p:sp>
      <p:grpSp>
        <p:nvGrpSpPr>
          <p:cNvPr id="730" name="Google Shape;730;p53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731" name="Google Shape;731;p53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3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3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3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3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Recording Mar 26, 2024 at 9:05:51 PM">
            <a:hlinkClick r:id="" action="ppaction://media"/>
            <a:extLst>
              <a:ext uri="{FF2B5EF4-FFF2-40B4-BE49-F238E27FC236}">
                <a16:creationId xmlns:a16="http://schemas.microsoft.com/office/drawing/2014/main" id="{E007FD6A-671C-C507-B5BF-A68177EE0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0350" y="3763534"/>
            <a:ext cx="812800" cy="812800"/>
          </a:xfrm>
          <a:prstGeom prst="rect">
            <a:avLst/>
          </a:prstGeom>
        </p:spPr>
      </p:pic>
      <p:pic>
        <p:nvPicPr>
          <p:cNvPr id="2050" name="Picture 2" descr="Ad Rank - What Is It? Definition | SEO / SEM Agency: Delante SEO/SEM  Glossary">
            <a:extLst>
              <a:ext uri="{FF2B5EF4-FFF2-40B4-BE49-F238E27FC236}">
                <a16:creationId xmlns:a16="http://schemas.microsoft.com/office/drawing/2014/main" id="{CB49E850-94A0-133F-EE0D-863878B8A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5020" r="5349" b="13881"/>
          <a:stretch/>
        </p:blipFill>
        <p:spPr bwMode="auto">
          <a:xfrm>
            <a:off x="2846563" y="1443255"/>
            <a:ext cx="3450873" cy="26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>
            <a:spLocks noGrp="1"/>
          </p:cNvSpPr>
          <p:nvPr>
            <p:ph type="title"/>
          </p:nvPr>
        </p:nvSpPr>
        <p:spPr>
          <a:xfrm>
            <a:off x="628650" y="1863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-US" dirty="0"/>
              <a:t>Impact of a specific rank jump</a:t>
            </a:r>
            <a:endParaRPr dirty="0"/>
          </a:p>
        </p:txBody>
      </p:sp>
      <p:sp>
        <p:nvSpPr>
          <p:cNvPr id="751" name="Google Shape;751;p54"/>
          <p:cNvSpPr txBox="1"/>
          <p:nvPr/>
        </p:nvSpPr>
        <p:spPr>
          <a:xfrm>
            <a:off x="925200" y="3170969"/>
            <a:ext cx="7237500" cy="122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Transition from rank 1 to rank 2 results in the most significant decrease in engagement level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/>
                <a:cs typeface="Calibri"/>
                <a:sym typeface="Calibri"/>
              </a:rPr>
              <a:t>Importance of maintaining a top ad rank: Bid for rank 1 if possible</a:t>
            </a:r>
          </a:p>
        </p:txBody>
      </p:sp>
      <p:grpSp>
        <p:nvGrpSpPr>
          <p:cNvPr id="752" name="Google Shape;752;p54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753" name="Google Shape;753;p54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4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4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4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762" name="Google Shape;762;p54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4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9:11:35 PM">
            <a:hlinkClick r:id="" action="ppaction://media"/>
            <a:extLst>
              <a:ext uri="{FF2B5EF4-FFF2-40B4-BE49-F238E27FC236}">
                <a16:creationId xmlns:a16="http://schemas.microsoft.com/office/drawing/2014/main" id="{6BF555BB-CACE-3509-8D06-BB2975856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7759" y="136343"/>
            <a:ext cx="812800" cy="812800"/>
          </a:xfrm>
          <a:prstGeom prst="rect">
            <a:avLst/>
          </a:prstGeom>
        </p:spPr>
      </p:pic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E83199AE-DE7B-7F36-EEB9-0A5D28716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743" y="1037827"/>
            <a:ext cx="6774604" cy="186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5"/>
          <p:cNvSpPr txBox="1">
            <a:spLocks noGrp="1"/>
          </p:cNvSpPr>
          <p:nvPr>
            <p:ph type="title"/>
          </p:nvPr>
        </p:nvSpPr>
        <p:spPr>
          <a:xfrm>
            <a:off x="628650" y="15573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771" name="Google Shape;771;p55"/>
          <p:cNvSpPr txBox="1"/>
          <p:nvPr/>
        </p:nvSpPr>
        <p:spPr>
          <a:xfrm>
            <a:off x="592455" y="1543981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 rank significantly impacts customer engagement, more than the number of competitors or bid amounts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 Variables Enhance Accuracy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should prioritize ad rank to boost their visibility and customer engagement level</a:t>
            </a:r>
            <a:endParaRPr lang="en-US" sz="1800" b="0" i="0" u="none" strike="noStrike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2" name="Google Shape;772;p55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773" name="Google Shape;773;p55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8:32:04 PM">
            <a:hlinkClick r:id="" action="ppaction://media"/>
            <a:extLst>
              <a:ext uri="{FF2B5EF4-FFF2-40B4-BE49-F238E27FC236}">
                <a16:creationId xmlns:a16="http://schemas.microsoft.com/office/drawing/2014/main" id="{21CA0597-47AB-0F35-3480-CE5698288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2507" y="352506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6"/>
          <p:cNvSpPr txBox="1">
            <a:spLocks noGrp="1"/>
          </p:cNvSpPr>
          <p:nvPr>
            <p:ph type="title"/>
          </p:nvPr>
        </p:nvSpPr>
        <p:spPr>
          <a:xfrm>
            <a:off x="629850" y="7945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Assumptions and Limitation</a:t>
            </a:r>
            <a:endParaRPr dirty="0"/>
          </a:p>
        </p:txBody>
      </p:sp>
      <p:sp>
        <p:nvSpPr>
          <p:cNvPr id="791" name="Google Shape;791;p56"/>
          <p:cNvSpPr txBox="1"/>
          <p:nvPr/>
        </p:nvSpPr>
        <p:spPr>
          <a:xfrm>
            <a:off x="629850" y="1339400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Key Assumptions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- Keyword Order in bids is not significantly impactful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- Simplification for feasibility, but may overlook nuanced 	  effects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</a:pPr>
            <a:endParaRPr lang="en-US" sz="18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Potential Limitations</a:t>
            </a:r>
          </a:p>
          <a:p>
            <a:pPr marL="152400" lvl="2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- Omitted variable bias</a:t>
            </a:r>
          </a:p>
          <a:p>
            <a:pPr marL="152400" lvl="2">
              <a:lnSpc>
                <a:spcPct val="115000"/>
              </a:lnSpc>
              <a:buClr>
                <a:srgbClr val="0D0D0D"/>
              </a:buClr>
              <a:buSzPts val="1200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- Smaller data analysis</a:t>
            </a:r>
            <a:endParaRPr lang="en-US" sz="1800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</a:endParaRPr>
          </a:p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Arial"/>
              <a:buNone/>
            </a:pPr>
            <a:endParaRPr lang="en-CN" sz="1800" b="0" i="0" u="none" strike="noStrike" cap="none" dirty="0">
              <a:solidFill>
                <a:srgbClr val="0D0D0D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792" name="Google Shape;792;p56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793" name="Google Shape;793;p56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6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6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796" name="Google Shape;796;p56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6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6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799" name="Google Shape;799;p56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6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6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802" name="Google Shape;802;p56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6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6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805" name="Google Shape;805;p56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8:39:16 PM">
            <a:hlinkClick r:id="" action="ppaction://media"/>
            <a:extLst>
              <a:ext uri="{FF2B5EF4-FFF2-40B4-BE49-F238E27FC236}">
                <a16:creationId xmlns:a16="http://schemas.microsoft.com/office/drawing/2014/main" id="{E412C217-88A1-F34B-E42F-0B919025A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88907" y="367299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7"/>
          <p:cNvSpPr txBox="1">
            <a:spLocks noGrp="1"/>
          </p:cNvSpPr>
          <p:nvPr>
            <p:ph type="title"/>
          </p:nvPr>
        </p:nvSpPr>
        <p:spPr>
          <a:xfrm>
            <a:off x="455669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Further Analysis</a:t>
            </a:r>
            <a:endParaRPr dirty="0"/>
          </a:p>
        </p:txBody>
      </p:sp>
      <p:sp>
        <p:nvSpPr>
          <p:cNvPr id="811" name="Google Shape;811;p57"/>
          <p:cNvSpPr txBox="1"/>
          <p:nvPr/>
        </p:nvSpPr>
        <p:spPr>
          <a:xfrm>
            <a:off x="562145" y="1190437"/>
            <a:ext cx="8220236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Analyze Timing </a:t>
            </a: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</a:p>
          <a:p>
            <a:pPr fontAlgn="base"/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Assess ad performance by time to optimize bid adjustments for specific 	times, achieving cost-effective visibility</a:t>
            </a:r>
          </a:p>
          <a:p>
            <a:pPr fontAlgn="base"/>
            <a:endParaRPr lang="en-US" sz="1800" dirty="0">
              <a:solidFill>
                <a:srgbClr val="0D0D0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Utilize Demographic Data</a:t>
            </a:r>
          </a:p>
          <a:p>
            <a:pPr lvl="1" fontAlgn="base"/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Tailor bids based on demographic insights to target more profitable audience 	segments, increasing ad effectiveness</a:t>
            </a:r>
          </a:p>
          <a:p>
            <a:pPr lvl="1" fontAlgn="base"/>
            <a:endParaRPr lang="en-US" sz="1800" b="0" i="0" u="none" strike="noStrike" dirty="0"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Conduct A/B Testing </a:t>
            </a:r>
          </a:p>
          <a:p>
            <a:pPr lvl="1" fontAlgn="base"/>
            <a:r>
              <a:rPr lang="en-US" sz="1800" dirty="0">
                <a:solidFill>
                  <a:srgbClr val="0D0D0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and analyze A/B tests for ads and bids to continuously identify 	and apply more profitable strategies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12" name="Google Shape;812;p57"/>
          <p:cNvGrpSpPr/>
          <p:nvPr/>
        </p:nvGrpSpPr>
        <p:grpSpPr>
          <a:xfrm>
            <a:off x="1220400" y="4574381"/>
            <a:ext cx="6647100" cy="413384"/>
            <a:chOff x="0" y="0"/>
            <a:chExt cx="6647100" cy="413384"/>
          </a:xfrm>
        </p:grpSpPr>
        <p:sp>
          <p:nvSpPr>
            <p:cNvPr id="813" name="Google Shape;813;p57"/>
            <p:cNvSpPr/>
            <p:nvPr/>
          </p:nvSpPr>
          <p:spPr>
            <a:xfrm>
              <a:off x="0" y="177164"/>
              <a:ext cx="6647100" cy="23622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0666D1">
                <a:alpha val="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 txBox="1"/>
            <p:nvPr/>
          </p:nvSpPr>
          <p:spPr>
            <a:xfrm>
              <a:off x="2994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693515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 txBox="1"/>
            <p:nvPr/>
          </p:nvSpPr>
          <p:spPr>
            <a:xfrm>
              <a:off x="1550709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/>
            </a:p>
          </p:txBody>
        </p:sp>
        <p:sp>
          <p:nvSpPr>
            <p:cNvPr id="819" name="Google Shape;819;p57"/>
            <p:cNvSpPr/>
            <p:nvPr/>
          </p:nvSpPr>
          <p:spPr>
            <a:xfrm>
              <a:off x="2205616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7"/>
            <p:cNvSpPr txBox="1"/>
            <p:nvPr/>
          </p:nvSpPr>
          <p:spPr>
            <a:xfrm>
              <a:off x="3027197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875" tIns="56875" rIns="56875" bIns="5687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Analysis</a:t>
              </a: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3717718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7"/>
            <p:cNvSpPr txBox="1"/>
            <p:nvPr/>
          </p:nvSpPr>
          <p:spPr>
            <a:xfrm>
              <a:off x="4528411" y="0"/>
              <a:ext cx="1440096" cy="236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0666D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825" name="Google Shape;825;p57"/>
            <p:cNvSpPr/>
            <p:nvPr/>
          </p:nvSpPr>
          <p:spPr>
            <a:xfrm>
              <a:off x="5229819" y="265747"/>
              <a:ext cx="59055" cy="59055"/>
            </a:xfrm>
            <a:prstGeom prst="ellipse">
              <a:avLst/>
            </a:prstGeom>
            <a:solidFill>
              <a:srgbClr val="0666D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Recording Mar 26, 2024 at 8:45:11 PM">
            <a:hlinkClick r:id="" action="ppaction://media"/>
            <a:extLst>
              <a:ext uri="{FF2B5EF4-FFF2-40B4-BE49-F238E27FC236}">
                <a16:creationId xmlns:a16="http://schemas.microsoft.com/office/drawing/2014/main" id="{B05A9314-7280-CB3E-4654-3B8D43A7C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4550" y="356534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8"/>
          <p:cNvSpPr/>
          <p:nvPr/>
        </p:nvSpPr>
        <p:spPr>
          <a:xfrm>
            <a:off x="1943100" y="2139534"/>
            <a:ext cx="5257800" cy="86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A2CDED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br>
              <a:rPr lang="en-US" sz="2200" b="0" i="0" u="none" strike="noStrike" cap="none">
                <a:solidFill>
                  <a:srgbClr val="A2CDE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Contact Information</a:t>
            </a: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b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Mrigangka Medhi    </a:t>
            </a: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1000">
                <a:solidFill>
                  <a:srgbClr val="D8D8D8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mrigangka.medhi.2024@anderson.ucla.edu</a:t>
            </a: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Shimeng (Summer) Wang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1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000">
                <a:solidFill>
                  <a:srgbClr val="D8D8D8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himeng.wang.2024@anderson.ucla.edu</a:t>
            </a: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Peilin (Penny) Zhao </a:t>
            </a: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r>
              <a:rPr lang="en-US" sz="1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peilin.zhao.2024@anderson.ucla.edu</a:t>
            </a:r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CDED"/>
              </a:buClr>
              <a:buSzPts val="2200"/>
              <a:buFont typeface="Calibri"/>
              <a:buNone/>
            </a:pPr>
            <a:endParaRPr sz="1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Recording Mar 26, 2024 at 8:48:42 PM">
            <a:hlinkClick r:id="" action="ppaction://media"/>
            <a:extLst>
              <a:ext uri="{FF2B5EF4-FFF2-40B4-BE49-F238E27FC236}">
                <a16:creationId xmlns:a16="http://schemas.microsoft.com/office/drawing/2014/main" id="{DAEA5483-187D-638D-69D1-DE752A554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6772" y="39941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2"/>
          </p:nvPr>
        </p:nvSpPr>
        <p:spPr>
          <a:xfrm>
            <a:off x="3733200" y="1190100"/>
            <a:ext cx="2359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r>
              <a:rPr lang="en" sz="2300">
                <a:solidFill>
                  <a:schemeClr val="dk1"/>
                </a:solidFill>
              </a:rPr>
              <a:t>Introduction</a:t>
            </a: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r>
              <a:rPr lang="en" sz="2300">
                <a:solidFill>
                  <a:schemeClr val="dk1"/>
                </a:solidFill>
              </a:rPr>
              <a:t>Data Preparation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r>
              <a:rPr lang="en" sz="2300">
                <a:solidFill>
                  <a:schemeClr val="dk1"/>
                </a:solidFill>
              </a:rPr>
              <a:t>Data Analysis</a:t>
            </a: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r>
              <a:rPr lang="en" sz="2300">
                <a:solidFill>
                  <a:schemeClr val="dk1"/>
                </a:solidFill>
              </a:rPr>
              <a:t>Conclusion</a:t>
            </a:r>
            <a:endParaRPr sz="2300">
              <a:solidFill>
                <a:schemeClr val="dk1"/>
              </a:solidFill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2100"/>
              <a:buNone/>
            </a:pPr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848" y="3060600"/>
            <a:ext cx="444451" cy="4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600" y="2417700"/>
            <a:ext cx="444451" cy="4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7600" y="1131899"/>
            <a:ext cx="444451" cy="4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7600" y="1774798"/>
            <a:ext cx="444451" cy="4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BF87F4AE-0C80-1B42-2BCE-951C61E1C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4"/>
    </mc:Choice>
    <mc:Fallback xmlns="">
      <p:transition spd="slow" advTm="1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/>
              <a:t>Study Overview</a:t>
            </a:r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2"/>
          </p:nvPr>
        </p:nvSpPr>
        <p:spPr>
          <a:xfrm>
            <a:off x="1337100" y="1339400"/>
            <a:ext cx="65304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Examine the impact of ad rank on keyword auction performance within search engine marketing (SEM) using Yahoo data	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Provide insights for business aiming to optimize their search engine advertising strategies</a:t>
            </a:r>
            <a:endParaRPr/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375" y="3380800"/>
            <a:ext cx="69532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50" y="1339400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50" y="2001300"/>
            <a:ext cx="590550" cy="590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67ED715-B358-661B-5D88-766441E39E75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" name="Audio 4">
            <a:extLst>
              <a:ext uri="{FF2B5EF4-FFF2-40B4-BE49-F238E27FC236}">
                <a16:creationId xmlns:a16="http://schemas.microsoft.com/office/drawing/2014/main" id="{41B2B33E-CED3-7085-7485-54677AA67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62"/>
    </mc:Choice>
    <mc:Fallback xmlns="">
      <p:transition spd="slow" advTm="38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/>
              <a:t>SEM in Digital Marketing</a:t>
            </a:r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body" idx="2"/>
          </p:nvPr>
        </p:nvSpPr>
        <p:spPr>
          <a:xfrm>
            <a:off x="629850" y="1339400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Significance of Search Engine Marketing (SEM)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dirty="0">
                <a:solidFill>
                  <a:schemeClr val="dk1"/>
                </a:solidFill>
              </a:rPr>
              <a:t>Increase website’s visibility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dirty="0">
                <a:solidFill>
                  <a:schemeClr val="dk1"/>
                </a:solidFill>
              </a:rPr>
              <a:t>Primarily through paid advertising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Role of Keyword Auctions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dirty="0">
                <a:solidFill>
                  <a:schemeClr val="dk1"/>
                </a:solidFill>
              </a:rPr>
              <a:t>Advertisers bid on keywords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dirty="0">
                <a:solidFill>
                  <a:schemeClr val="dk1"/>
                </a:solidFill>
              </a:rPr>
              <a:t>Allow ads to show up along with the search results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92E3D8-3FDA-CB9C-375D-0F9D7D01F905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extLst>
              <a:ext uri="{FF2B5EF4-FFF2-40B4-BE49-F238E27FC236}">
                <a16:creationId xmlns:a16="http://schemas.microsoft.com/office/drawing/2014/main" id="{B956137C-C8F7-20A8-F36F-128D985D1B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9"/>
    </mc:Choice>
    <mc:Fallback xmlns="">
      <p:transition spd="slow" advTm="40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/>
              <a:t>Yahoo Auction-Based Advertising Model</a:t>
            </a:r>
            <a:endParaRPr/>
          </a:p>
        </p:txBody>
      </p:sp>
      <p:sp>
        <p:nvSpPr>
          <p:cNvPr id="153" name="Google Shape;153;p32"/>
          <p:cNvSpPr/>
          <p:nvPr/>
        </p:nvSpPr>
        <p:spPr>
          <a:xfrm>
            <a:off x="2186925" y="1315525"/>
            <a:ext cx="2860500" cy="522600"/>
          </a:xfrm>
          <a:prstGeom prst="roundRect">
            <a:avLst>
              <a:gd name="adj" fmla="val 16667"/>
            </a:avLst>
          </a:prstGeom>
          <a:solidFill>
            <a:srgbClr val="0666D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Keywords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2683187" y="1945098"/>
            <a:ext cx="2860500" cy="522600"/>
          </a:xfrm>
          <a:prstGeom prst="roundRect">
            <a:avLst>
              <a:gd name="adj" fmla="val 16667"/>
            </a:avLst>
          </a:prstGeom>
          <a:solidFill>
            <a:srgbClr val="0666D1">
              <a:alpha val="8544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 Auction with Search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3132531" y="2574659"/>
            <a:ext cx="2860500" cy="522600"/>
          </a:xfrm>
          <a:prstGeom prst="roundRect">
            <a:avLst>
              <a:gd name="adj" fmla="val 16667"/>
            </a:avLst>
          </a:prstGeom>
          <a:solidFill>
            <a:srgbClr val="0666D1">
              <a:alpha val="700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Ads Compete </a:t>
            </a: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Auction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2"/>
          <p:cNvSpPr/>
          <p:nvPr/>
        </p:nvSpPr>
        <p:spPr>
          <a:xfrm>
            <a:off x="3599097" y="3204206"/>
            <a:ext cx="2860500" cy="522600"/>
          </a:xfrm>
          <a:prstGeom prst="roundRect">
            <a:avLst>
              <a:gd name="adj" fmla="val 16667"/>
            </a:avLst>
          </a:prstGeom>
          <a:solidFill>
            <a:srgbClr val="0666D1">
              <a:alpha val="55000"/>
            </a:srgbClr>
          </a:solidFill>
          <a:ln w="9525" cap="flat" cmpd="sng">
            <a:solidFill>
              <a:srgbClr val="F9FB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 and Display Ads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4096580" y="3833741"/>
            <a:ext cx="2860500" cy="522600"/>
          </a:xfrm>
          <a:prstGeom prst="roundRect">
            <a:avLst>
              <a:gd name="adj" fmla="val 16667"/>
            </a:avLst>
          </a:prstGeom>
          <a:solidFill>
            <a:srgbClr val="0666D1">
              <a:alpha val="400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 for Clicks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2"/>
          <p:cNvSpPr/>
          <p:nvPr/>
        </p:nvSpPr>
        <p:spPr>
          <a:xfrm>
            <a:off x="4875000" y="1649800"/>
            <a:ext cx="308700" cy="3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5372475" y="2287425"/>
            <a:ext cx="308700" cy="3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5798575" y="2935750"/>
            <a:ext cx="308700" cy="3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6274575" y="3573375"/>
            <a:ext cx="308700" cy="3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8DE896-1CEA-8EAC-7285-83C8D56FBE25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extLst>
              <a:ext uri="{FF2B5EF4-FFF2-40B4-BE49-F238E27FC236}">
                <a16:creationId xmlns:a16="http://schemas.microsoft.com/office/drawing/2014/main" id="{1F5BE8AE-0EEB-B514-5437-719385D91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0"/>
    </mc:Choice>
    <mc:Fallback xmlns="">
      <p:transition spd="slow" advTm="4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" name="Google Shape;147;p31">
            <a:extLst>
              <a:ext uri="{FF2B5EF4-FFF2-40B4-BE49-F238E27FC236}">
                <a16:creationId xmlns:a16="http://schemas.microsoft.com/office/drawing/2014/main" id="{55A40CD2-D638-40C9-F803-612D1216AFF3}"/>
              </a:ext>
            </a:extLst>
          </p:cNvPr>
          <p:cNvSpPr txBox="1">
            <a:spLocks/>
          </p:cNvSpPr>
          <p:nvPr/>
        </p:nvSpPr>
        <p:spPr>
          <a:xfrm>
            <a:off x="629850" y="1339400"/>
            <a:ext cx="72375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666D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666D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666D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fontAlgn="base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Limited understanding of ad rank’s direct impact on customer engagement</a:t>
            </a:r>
          </a:p>
          <a:p>
            <a:pPr indent="-342900" fontAlgn="base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Need empirical evidence to guide advertisers on the efficacy of improving ad positions</a:t>
            </a:r>
          </a:p>
          <a:p>
            <a:pPr indent="-342900" fontAlgn="base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Finding the right balance between ad spending and performance is not easy</a:t>
            </a:r>
          </a:p>
          <a:p>
            <a:pPr indent="-342900" fontAlgn="base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How to optimize ad visibility and user engagement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754603-CC99-E4B5-3449-66664DF93EA5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extLst>
              <a:ext uri="{FF2B5EF4-FFF2-40B4-BE49-F238E27FC236}">
                <a16:creationId xmlns:a16="http://schemas.microsoft.com/office/drawing/2014/main" id="{F02B4F68-A509-9678-5C97-208AEB16C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72"/>
    </mc:Choice>
    <mc:Fallback xmlns="">
      <p:transition spd="slow" advTm="4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66D1"/>
              </a:buClr>
              <a:buSzPts val="3300"/>
              <a:buFont typeface="Calibri"/>
              <a:buNone/>
            </a:pPr>
            <a:r>
              <a:rPr lang="en" dirty="0"/>
              <a:t>Transforming Business Issue to Analytical Challenges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900952-84E5-490D-C4B3-19C912949854}"/>
              </a:ext>
            </a:extLst>
          </p:cNvPr>
          <p:cNvGraphicFramePr/>
          <p:nvPr/>
        </p:nvGraphicFramePr>
        <p:xfrm>
          <a:off x="1524000" y="1472438"/>
          <a:ext cx="6096000" cy="264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424F30-1C7E-D997-0927-EDA1C36C7FA4}"/>
              </a:ext>
            </a:extLst>
          </p:cNvPr>
          <p:cNvGraphicFramePr/>
          <p:nvPr/>
        </p:nvGraphicFramePr>
        <p:xfrm>
          <a:off x="1220400" y="4574381"/>
          <a:ext cx="6647100" cy="59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" name="Audio 4">
            <a:extLst>
              <a:ext uri="{FF2B5EF4-FFF2-40B4-BE49-F238E27FC236}">
                <a16:creationId xmlns:a16="http://schemas.microsoft.com/office/drawing/2014/main" id="{45220F3A-0E7C-59E6-BE95-568B26512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66"/>
    </mc:Choice>
    <mc:Fallback xmlns="">
      <p:transition spd="slow" advTm="3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1405</Words>
  <Application>Microsoft Macintosh PowerPoint</Application>
  <PresentationFormat>On-screen Show (16:9)</PresentationFormat>
  <Paragraphs>319</Paragraphs>
  <Slides>35</Slides>
  <Notes>34</Notes>
  <HiddenSlides>0</HiddenSlides>
  <MMClips>35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Courier New</vt:lpstr>
      <vt:lpstr>Arial</vt:lpstr>
      <vt:lpstr>Roboto</vt:lpstr>
      <vt:lpstr>Calibri</vt:lpstr>
      <vt:lpstr>Office Theme</vt:lpstr>
      <vt:lpstr>Simple Light</vt:lpstr>
      <vt:lpstr>PowerPoint Presentation</vt:lpstr>
      <vt:lpstr>PowerPoint Presentation</vt:lpstr>
      <vt:lpstr>Team Members</vt:lpstr>
      <vt:lpstr>Outline</vt:lpstr>
      <vt:lpstr>Study Overview</vt:lpstr>
      <vt:lpstr>SEM in Digital Marketing</vt:lpstr>
      <vt:lpstr>Yahoo Auction-Based Advertising Model</vt:lpstr>
      <vt:lpstr>Problem Statement</vt:lpstr>
      <vt:lpstr>Transforming Business Issue to Analytical Challenges</vt:lpstr>
      <vt:lpstr>Research Questions</vt:lpstr>
      <vt:lpstr>Methodology Overview</vt:lpstr>
      <vt:lpstr>Yahoo Auction Data Was Considered</vt:lpstr>
      <vt:lpstr>Data Consisted of Bidding Information On Keyphrases</vt:lpstr>
      <vt:lpstr>Data Was Consistent With Standard Quality Checks</vt:lpstr>
      <vt:lpstr>Daily Avg Impressions And Clicks Exhibited Similar Trends</vt:lpstr>
      <vt:lpstr>Daily Avg Impressions And Clicks Exhibited Similar Trends</vt:lpstr>
      <vt:lpstr>Initial Exploration Uncovered Clear Correlation Between Rank And Engagement</vt:lpstr>
      <vt:lpstr>Challenge Encountered: Large Dataset</vt:lpstr>
      <vt:lpstr>Refined Data Cleaning Strategy was considered to avoid bias</vt:lpstr>
      <vt:lpstr>Quality Checks Were Performed On The Smaller Dataset</vt:lpstr>
      <vt:lpstr>Quality Checks Were Performed On The Smaller Dataset</vt:lpstr>
      <vt:lpstr>CTR Was Determined To Measure Ad-Potency</vt:lpstr>
      <vt:lpstr>Additional Predictor Variables Were Introduced</vt:lpstr>
      <vt:lpstr>Use Linear Regression For Causal Inference</vt:lpstr>
      <vt:lpstr>Simple Approach may cause OVB</vt:lpstr>
      <vt:lpstr>Introduce control variables to prevent OVB</vt:lpstr>
      <vt:lpstr>Model 3 provides the most comprehensive insights</vt:lpstr>
      <vt:lpstr>Impact of ad rank on Impressions</vt:lpstr>
      <vt:lpstr>Impact of ad rank on clicks &amp; CTR</vt:lpstr>
      <vt:lpstr>Ad rank has the most significant effect on  Customer Engagement </vt:lpstr>
      <vt:lpstr>Impact of a specific rank jump</vt:lpstr>
      <vt:lpstr>Conclusion</vt:lpstr>
      <vt:lpstr>Assumptions and Limitation</vt:lpstr>
      <vt:lpstr>Further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MEDHI, MRIGANGKA</cp:lastModifiedBy>
  <cp:revision>7</cp:revision>
  <dcterms:modified xsi:type="dcterms:W3CDTF">2024-04-04T20:38:46Z</dcterms:modified>
</cp:coreProperties>
</file>